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4" r:id="rId8"/>
    <p:sldId id="265" r:id="rId9"/>
    <p:sldId id="272" r:id="rId10"/>
    <p:sldId id="273" r:id="rId11"/>
    <p:sldId id="274" r:id="rId12"/>
    <p:sldId id="275" r:id="rId13"/>
    <p:sldId id="276" r:id="rId14"/>
    <p:sldId id="277" r:id="rId15"/>
    <p:sldId id="278" r:id="rId16"/>
    <p:sldId id="266" r:id="rId17"/>
    <p:sldId id="267" r:id="rId18"/>
    <p:sldId id="268" r:id="rId19"/>
    <p:sldId id="269"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005DC-F1A3-4AF4-9674-E5A2F8DFCCE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C68EFF4C-D766-4B54-B193-1DD474B0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34901F24-AC8C-4528-9385-1A80E01624F8}"/>
              </a:ext>
            </a:extLst>
          </p:cNvPr>
          <p:cNvSpPr>
            <a:spLocks noGrp="1"/>
          </p:cNvSpPr>
          <p:nvPr>
            <p:ph type="dt" sz="half" idx="10"/>
          </p:nvPr>
        </p:nvSpPr>
        <p:spPr/>
        <p:txBody>
          <a:bodyPr/>
          <a:lstStyle/>
          <a:p>
            <a:fld id="{6C73D6E0-690F-4E8F-A852-4A8D8B45C095}" type="datetimeFigureOut">
              <a:rPr lang="es-CL" smtClean="0"/>
              <a:t>03-09-2021</a:t>
            </a:fld>
            <a:endParaRPr lang="es-CL"/>
          </a:p>
        </p:txBody>
      </p:sp>
      <p:sp>
        <p:nvSpPr>
          <p:cNvPr id="5" name="Marcador de pie de página 4">
            <a:extLst>
              <a:ext uri="{FF2B5EF4-FFF2-40B4-BE49-F238E27FC236}">
                <a16:creationId xmlns:a16="http://schemas.microsoft.com/office/drawing/2014/main" id="{CBE36E10-8BFD-4B91-8D09-F2B895066BA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8E202A9-5F90-499B-894E-1890757A5074}"/>
              </a:ext>
            </a:extLst>
          </p:cNvPr>
          <p:cNvSpPr>
            <a:spLocks noGrp="1"/>
          </p:cNvSpPr>
          <p:nvPr>
            <p:ph type="sldNum" sz="quarter" idx="12"/>
          </p:nvPr>
        </p:nvSpPr>
        <p:spPr/>
        <p:txBody>
          <a:bodyPr/>
          <a:lstStyle/>
          <a:p>
            <a:fld id="{1A0F959F-6E22-4105-9D93-ACB32B03C4CA}" type="slidenum">
              <a:rPr lang="es-CL" smtClean="0"/>
              <a:t>‹Nº›</a:t>
            </a:fld>
            <a:endParaRPr lang="es-CL"/>
          </a:p>
        </p:txBody>
      </p:sp>
    </p:spTree>
    <p:extLst>
      <p:ext uri="{BB962C8B-B14F-4D97-AF65-F5344CB8AC3E}">
        <p14:creationId xmlns:p14="http://schemas.microsoft.com/office/powerpoint/2010/main" val="973541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2FFC2-AD8D-4A9C-B281-CF66EE551BD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A3465896-43BA-4268-AC8A-8169764D3F8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75BF84B2-0F94-4A6D-B005-E5005715F03B}"/>
              </a:ext>
            </a:extLst>
          </p:cNvPr>
          <p:cNvSpPr>
            <a:spLocks noGrp="1"/>
          </p:cNvSpPr>
          <p:nvPr>
            <p:ph type="dt" sz="half" idx="10"/>
          </p:nvPr>
        </p:nvSpPr>
        <p:spPr/>
        <p:txBody>
          <a:bodyPr/>
          <a:lstStyle/>
          <a:p>
            <a:fld id="{6C73D6E0-690F-4E8F-A852-4A8D8B45C095}" type="datetimeFigureOut">
              <a:rPr lang="es-CL" smtClean="0"/>
              <a:t>03-09-2021</a:t>
            </a:fld>
            <a:endParaRPr lang="es-CL"/>
          </a:p>
        </p:txBody>
      </p:sp>
      <p:sp>
        <p:nvSpPr>
          <p:cNvPr id="5" name="Marcador de pie de página 4">
            <a:extLst>
              <a:ext uri="{FF2B5EF4-FFF2-40B4-BE49-F238E27FC236}">
                <a16:creationId xmlns:a16="http://schemas.microsoft.com/office/drawing/2014/main" id="{B0D80118-D11A-4F06-9876-217597F55F3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42ACBB7-5359-4074-98D3-9B4B68431B1E}"/>
              </a:ext>
            </a:extLst>
          </p:cNvPr>
          <p:cNvSpPr>
            <a:spLocks noGrp="1"/>
          </p:cNvSpPr>
          <p:nvPr>
            <p:ph type="sldNum" sz="quarter" idx="12"/>
          </p:nvPr>
        </p:nvSpPr>
        <p:spPr/>
        <p:txBody>
          <a:bodyPr/>
          <a:lstStyle/>
          <a:p>
            <a:fld id="{1A0F959F-6E22-4105-9D93-ACB32B03C4CA}" type="slidenum">
              <a:rPr lang="es-CL" smtClean="0"/>
              <a:t>‹Nº›</a:t>
            </a:fld>
            <a:endParaRPr lang="es-CL"/>
          </a:p>
        </p:txBody>
      </p:sp>
    </p:spTree>
    <p:extLst>
      <p:ext uri="{BB962C8B-B14F-4D97-AF65-F5344CB8AC3E}">
        <p14:creationId xmlns:p14="http://schemas.microsoft.com/office/powerpoint/2010/main" val="41280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DFD7F19-A3CE-437D-BC13-C1FAFAB0855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99520810-E876-463A-B954-49365837BC0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5F798A1-87CD-470A-967D-1BEB4C6641BB}"/>
              </a:ext>
            </a:extLst>
          </p:cNvPr>
          <p:cNvSpPr>
            <a:spLocks noGrp="1"/>
          </p:cNvSpPr>
          <p:nvPr>
            <p:ph type="dt" sz="half" idx="10"/>
          </p:nvPr>
        </p:nvSpPr>
        <p:spPr/>
        <p:txBody>
          <a:bodyPr/>
          <a:lstStyle/>
          <a:p>
            <a:fld id="{6C73D6E0-690F-4E8F-A852-4A8D8B45C095}" type="datetimeFigureOut">
              <a:rPr lang="es-CL" smtClean="0"/>
              <a:t>03-09-2021</a:t>
            </a:fld>
            <a:endParaRPr lang="es-CL"/>
          </a:p>
        </p:txBody>
      </p:sp>
      <p:sp>
        <p:nvSpPr>
          <p:cNvPr id="5" name="Marcador de pie de página 4">
            <a:extLst>
              <a:ext uri="{FF2B5EF4-FFF2-40B4-BE49-F238E27FC236}">
                <a16:creationId xmlns:a16="http://schemas.microsoft.com/office/drawing/2014/main" id="{7ECF5552-1093-4E97-89CE-4A9F550D396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3D2EC0C-A80C-4008-A97B-8D27CB154440}"/>
              </a:ext>
            </a:extLst>
          </p:cNvPr>
          <p:cNvSpPr>
            <a:spLocks noGrp="1"/>
          </p:cNvSpPr>
          <p:nvPr>
            <p:ph type="sldNum" sz="quarter" idx="12"/>
          </p:nvPr>
        </p:nvSpPr>
        <p:spPr/>
        <p:txBody>
          <a:bodyPr/>
          <a:lstStyle/>
          <a:p>
            <a:fld id="{1A0F959F-6E22-4105-9D93-ACB32B03C4CA}" type="slidenum">
              <a:rPr lang="es-CL" smtClean="0"/>
              <a:t>‹Nº›</a:t>
            </a:fld>
            <a:endParaRPr lang="es-CL"/>
          </a:p>
        </p:txBody>
      </p:sp>
    </p:spTree>
    <p:extLst>
      <p:ext uri="{BB962C8B-B14F-4D97-AF65-F5344CB8AC3E}">
        <p14:creationId xmlns:p14="http://schemas.microsoft.com/office/powerpoint/2010/main" val="281568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609A9C-23D6-4569-8C62-80362CBB167F}"/>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B0C65757-C480-4B9E-AF41-761E34CFB0F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20C545C5-6F71-447F-BEF3-41F0930F9DDB}"/>
              </a:ext>
            </a:extLst>
          </p:cNvPr>
          <p:cNvSpPr>
            <a:spLocks noGrp="1"/>
          </p:cNvSpPr>
          <p:nvPr>
            <p:ph type="dt" sz="half" idx="10"/>
          </p:nvPr>
        </p:nvSpPr>
        <p:spPr/>
        <p:txBody>
          <a:bodyPr/>
          <a:lstStyle/>
          <a:p>
            <a:fld id="{6C73D6E0-690F-4E8F-A852-4A8D8B45C095}" type="datetimeFigureOut">
              <a:rPr lang="es-CL" smtClean="0"/>
              <a:t>03-09-2021</a:t>
            </a:fld>
            <a:endParaRPr lang="es-CL"/>
          </a:p>
        </p:txBody>
      </p:sp>
      <p:sp>
        <p:nvSpPr>
          <p:cNvPr id="5" name="Marcador de pie de página 4">
            <a:extLst>
              <a:ext uri="{FF2B5EF4-FFF2-40B4-BE49-F238E27FC236}">
                <a16:creationId xmlns:a16="http://schemas.microsoft.com/office/drawing/2014/main" id="{B1DD93CD-E9CA-4155-8888-9EEE8F17653B}"/>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3B7DD86-A8B3-4716-AAC1-5E5EC9BFAF44}"/>
              </a:ext>
            </a:extLst>
          </p:cNvPr>
          <p:cNvSpPr>
            <a:spLocks noGrp="1"/>
          </p:cNvSpPr>
          <p:nvPr>
            <p:ph type="sldNum" sz="quarter" idx="12"/>
          </p:nvPr>
        </p:nvSpPr>
        <p:spPr/>
        <p:txBody>
          <a:bodyPr/>
          <a:lstStyle/>
          <a:p>
            <a:fld id="{1A0F959F-6E22-4105-9D93-ACB32B03C4CA}" type="slidenum">
              <a:rPr lang="es-CL" smtClean="0"/>
              <a:t>‹Nº›</a:t>
            </a:fld>
            <a:endParaRPr lang="es-CL"/>
          </a:p>
        </p:txBody>
      </p:sp>
    </p:spTree>
    <p:extLst>
      <p:ext uri="{BB962C8B-B14F-4D97-AF65-F5344CB8AC3E}">
        <p14:creationId xmlns:p14="http://schemas.microsoft.com/office/powerpoint/2010/main" val="2429830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E27084-030A-4B1B-BC1E-586F1CD5870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25F6858D-6873-451B-8D4A-0C52BFF5FC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88F9858-1F6F-4E91-841E-108763C6039A}"/>
              </a:ext>
            </a:extLst>
          </p:cNvPr>
          <p:cNvSpPr>
            <a:spLocks noGrp="1"/>
          </p:cNvSpPr>
          <p:nvPr>
            <p:ph type="dt" sz="half" idx="10"/>
          </p:nvPr>
        </p:nvSpPr>
        <p:spPr/>
        <p:txBody>
          <a:bodyPr/>
          <a:lstStyle/>
          <a:p>
            <a:fld id="{6C73D6E0-690F-4E8F-A852-4A8D8B45C095}" type="datetimeFigureOut">
              <a:rPr lang="es-CL" smtClean="0"/>
              <a:t>03-09-2021</a:t>
            </a:fld>
            <a:endParaRPr lang="es-CL"/>
          </a:p>
        </p:txBody>
      </p:sp>
      <p:sp>
        <p:nvSpPr>
          <p:cNvPr id="5" name="Marcador de pie de página 4">
            <a:extLst>
              <a:ext uri="{FF2B5EF4-FFF2-40B4-BE49-F238E27FC236}">
                <a16:creationId xmlns:a16="http://schemas.microsoft.com/office/drawing/2014/main" id="{BD5E6AC6-10E6-4446-AC8E-3F6148E6E6EF}"/>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79D4B4B0-C043-4636-BD50-951BC126B027}"/>
              </a:ext>
            </a:extLst>
          </p:cNvPr>
          <p:cNvSpPr>
            <a:spLocks noGrp="1"/>
          </p:cNvSpPr>
          <p:nvPr>
            <p:ph type="sldNum" sz="quarter" idx="12"/>
          </p:nvPr>
        </p:nvSpPr>
        <p:spPr/>
        <p:txBody>
          <a:bodyPr/>
          <a:lstStyle/>
          <a:p>
            <a:fld id="{1A0F959F-6E22-4105-9D93-ACB32B03C4CA}" type="slidenum">
              <a:rPr lang="es-CL" smtClean="0"/>
              <a:t>‹Nº›</a:t>
            </a:fld>
            <a:endParaRPr lang="es-CL"/>
          </a:p>
        </p:txBody>
      </p:sp>
    </p:spTree>
    <p:extLst>
      <p:ext uri="{BB962C8B-B14F-4D97-AF65-F5344CB8AC3E}">
        <p14:creationId xmlns:p14="http://schemas.microsoft.com/office/powerpoint/2010/main" val="1564767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7BA7DB-ED3C-4BA3-974E-317E7121CFD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D54F6731-5467-480D-9973-0808EA39E7F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24FD9561-3152-4D09-943E-F14DA907E49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2B67D39F-379A-4635-A703-D180A4814642}"/>
              </a:ext>
            </a:extLst>
          </p:cNvPr>
          <p:cNvSpPr>
            <a:spLocks noGrp="1"/>
          </p:cNvSpPr>
          <p:nvPr>
            <p:ph type="dt" sz="half" idx="10"/>
          </p:nvPr>
        </p:nvSpPr>
        <p:spPr/>
        <p:txBody>
          <a:bodyPr/>
          <a:lstStyle/>
          <a:p>
            <a:fld id="{6C73D6E0-690F-4E8F-A852-4A8D8B45C095}" type="datetimeFigureOut">
              <a:rPr lang="es-CL" smtClean="0"/>
              <a:t>03-09-2021</a:t>
            </a:fld>
            <a:endParaRPr lang="es-CL"/>
          </a:p>
        </p:txBody>
      </p:sp>
      <p:sp>
        <p:nvSpPr>
          <p:cNvPr id="6" name="Marcador de pie de página 5">
            <a:extLst>
              <a:ext uri="{FF2B5EF4-FFF2-40B4-BE49-F238E27FC236}">
                <a16:creationId xmlns:a16="http://schemas.microsoft.com/office/drawing/2014/main" id="{42E5A6C1-5EF4-47CD-8B9A-0EFA4975FB3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D2BE155E-951C-4075-B26E-CF2DAC827B4A}"/>
              </a:ext>
            </a:extLst>
          </p:cNvPr>
          <p:cNvSpPr>
            <a:spLocks noGrp="1"/>
          </p:cNvSpPr>
          <p:nvPr>
            <p:ph type="sldNum" sz="quarter" idx="12"/>
          </p:nvPr>
        </p:nvSpPr>
        <p:spPr/>
        <p:txBody>
          <a:bodyPr/>
          <a:lstStyle/>
          <a:p>
            <a:fld id="{1A0F959F-6E22-4105-9D93-ACB32B03C4CA}" type="slidenum">
              <a:rPr lang="es-CL" smtClean="0"/>
              <a:t>‹Nº›</a:t>
            </a:fld>
            <a:endParaRPr lang="es-CL"/>
          </a:p>
        </p:txBody>
      </p:sp>
    </p:spTree>
    <p:extLst>
      <p:ext uri="{BB962C8B-B14F-4D97-AF65-F5344CB8AC3E}">
        <p14:creationId xmlns:p14="http://schemas.microsoft.com/office/powerpoint/2010/main" val="290222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C734FD-8C4C-47AA-B08E-86CAE39A975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1454733-C577-4447-8956-0C7503D12A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658BA34-859E-46B2-9619-1FD3F8C77D5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FC7A0F48-6D78-421E-B294-A7F8814CD3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0B66700-80EF-40FA-B26E-891F20A14A6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6E788CE0-D3E9-4AD7-8987-CBD0F173EA96}"/>
              </a:ext>
            </a:extLst>
          </p:cNvPr>
          <p:cNvSpPr>
            <a:spLocks noGrp="1"/>
          </p:cNvSpPr>
          <p:nvPr>
            <p:ph type="dt" sz="half" idx="10"/>
          </p:nvPr>
        </p:nvSpPr>
        <p:spPr/>
        <p:txBody>
          <a:bodyPr/>
          <a:lstStyle/>
          <a:p>
            <a:fld id="{6C73D6E0-690F-4E8F-A852-4A8D8B45C095}" type="datetimeFigureOut">
              <a:rPr lang="es-CL" smtClean="0"/>
              <a:t>03-09-2021</a:t>
            </a:fld>
            <a:endParaRPr lang="es-CL"/>
          </a:p>
        </p:txBody>
      </p:sp>
      <p:sp>
        <p:nvSpPr>
          <p:cNvPr id="8" name="Marcador de pie de página 7">
            <a:extLst>
              <a:ext uri="{FF2B5EF4-FFF2-40B4-BE49-F238E27FC236}">
                <a16:creationId xmlns:a16="http://schemas.microsoft.com/office/drawing/2014/main" id="{73C2FF24-486C-4C7D-9FA5-F055D445ED9E}"/>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7EAA5D82-2DA8-4B7F-9C3B-D63CB1849332}"/>
              </a:ext>
            </a:extLst>
          </p:cNvPr>
          <p:cNvSpPr>
            <a:spLocks noGrp="1"/>
          </p:cNvSpPr>
          <p:nvPr>
            <p:ph type="sldNum" sz="quarter" idx="12"/>
          </p:nvPr>
        </p:nvSpPr>
        <p:spPr/>
        <p:txBody>
          <a:bodyPr/>
          <a:lstStyle/>
          <a:p>
            <a:fld id="{1A0F959F-6E22-4105-9D93-ACB32B03C4CA}" type="slidenum">
              <a:rPr lang="es-CL" smtClean="0"/>
              <a:t>‹Nº›</a:t>
            </a:fld>
            <a:endParaRPr lang="es-CL"/>
          </a:p>
        </p:txBody>
      </p:sp>
    </p:spTree>
    <p:extLst>
      <p:ext uri="{BB962C8B-B14F-4D97-AF65-F5344CB8AC3E}">
        <p14:creationId xmlns:p14="http://schemas.microsoft.com/office/powerpoint/2010/main" val="1796037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52660-1212-42F3-9403-0350D1DD85C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C5B1276D-8DC6-4E9E-ABD2-FF901CFAC9EE}"/>
              </a:ext>
            </a:extLst>
          </p:cNvPr>
          <p:cNvSpPr>
            <a:spLocks noGrp="1"/>
          </p:cNvSpPr>
          <p:nvPr>
            <p:ph type="dt" sz="half" idx="10"/>
          </p:nvPr>
        </p:nvSpPr>
        <p:spPr/>
        <p:txBody>
          <a:bodyPr/>
          <a:lstStyle/>
          <a:p>
            <a:fld id="{6C73D6E0-690F-4E8F-A852-4A8D8B45C095}" type="datetimeFigureOut">
              <a:rPr lang="es-CL" smtClean="0"/>
              <a:t>03-09-2021</a:t>
            </a:fld>
            <a:endParaRPr lang="es-CL"/>
          </a:p>
        </p:txBody>
      </p:sp>
      <p:sp>
        <p:nvSpPr>
          <p:cNvPr id="4" name="Marcador de pie de página 3">
            <a:extLst>
              <a:ext uri="{FF2B5EF4-FFF2-40B4-BE49-F238E27FC236}">
                <a16:creationId xmlns:a16="http://schemas.microsoft.com/office/drawing/2014/main" id="{6B991823-70CE-4E4B-BFC7-4D8656B765E3}"/>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EE95BEBF-F6B2-4AAE-9702-21EA18EE7C4C}"/>
              </a:ext>
            </a:extLst>
          </p:cNvPr>
          <p:cNvSpPr>
            <a:spLocks noGrp="1"/>
          </p:cNvSpPr>
          <p:nvPr>
            <p:ph type="sldNum" sz="quarter" idx="12"/>
          </p:nvPr>
        </p:nvSpPr>
        <p:spPr/>
        <p:txBody>
          <a:bodyPr/>
          <a:lstStyle/>
          <a:p>
            <a:fld id="{1A0F959F-6E22-4105-9D93-ACB32B03C4CA}" type="slidenum">
              <a:rPr lang="es-CL" smtClean="0"/>
              <a:t>‹Nº›</a:t>
            </a:fld>
            <a:endParaRPr lang="es-CL"/>
          </a:p>
        </p:txBody>
      </p:sp>
    </p:spTree>
    <p:extLst>
      <p:ext uri="{BB962C8B-B14F-4D97-AF65-F5344CB8AC3E}">
        <p14:creationId xmlns:p14="http://schemas.microsoft.com/office/powerpoint/2010/main" val="3764883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07ED812-36E9-43CC-9E63-C627E7C84A0C}"/>
              </a:ext>
            </a:extLst>
          </p:cNvPr>
          <p:cNvSpPr>
            <a:spLocks noGrp="1"/>
          </p:cNvSpPr>
          <p:nvPr>
            <p:ph type="dt" sz="half" idx="10"/>
          </p:nvPr>
        </p:nvSpPr>
        <p:spPr/>
        <p:txBody>
          <a:bodyPr/>
          <a:lstStyle/>
          <a:p>
            <a:fld id="{6C73D6E0-690F-4E8F-A852-4A8D8B45C095}" type="datetimeFigureOut">
              <a:rPr lang="es-CL" smtClean="0"/>
              <a:t>03-09-2021</a:t>
            </a:fld>
            <a:endParaRPr lang="es-CL"/>
          </a:p>
        </p:txBody>
      </p:sp>
      <p:sp>
        <p:nvSpPr>
          <p:cNvPr id="3" name="Marcador de pie de página 2">
            <a:extLst>
              <a:ext uri="{FF2B5EF4-FFF2-40B4-BE49-F238E27FC236}">
                <a16:creationId xmlns:a16="http://schemas.microsoft.com/office/drawing/2014/main" id="{5597540D-2D69-4CBE-9C1C-25B1285664AF}"/>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CD03E92E-BF59-4175-831F-432148B43FB3}"/>
              </a:ext>
            </a:extLst>
          </p:cNvPr>
          <p:cNvSpPr>
            <a:spLocks noGrp="1"/>
          </p:cNvSpPr>
          <p:nvPr>
            <p:ph type="sldNum" sz="quarter" idx="12"/>
          </p:nvPr>
        </p:nvSpPr>
        <p:spPr/>
        <p:txBody>
          <a:bodyPr/>
          <a:lstStyle/>
          <a:p>
            <a:fld id="{1A0F959F-6E22-4105-9D93-ACB32B03C4CA}" type="slidenum">
              <a:rPr lang="es-CL" smtClean="0"/>
              <a:t>‹Nº›</a:t>
            </a:fld>
            <a:endParaRPr lang="es-CL"/>
          </a:p>
        </p:txBody>
      </p:sp>
    </p:spTree>
    <p:extLst>
      <p:ext uri="{BB962C8B-B14F-4D97-AF65-F5344CB8AC3E}">
        <p14:creationId xmlns:p14="http://schemas.microsoft.com/office/powerpoint/2010/main" val="1730927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C6BAE6-6A15-4108-B55C-21FC68E010E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386150AE-51A0-4050-BE04-28FB26434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37087DA2-6FC4-458D-BD57-391093B09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CF1E686-3C0B-4A53-BD7B-BD46D1CFC1D5}"/>
              </a:ext>
            </a:extLst>
          </p:cNvPr>
          <p:cNvSpPr>
            <a:spLocks noGrp="1"/>
          </p:cNvSpPr>
          <p:nvPr>
            <p:ph type="dt" sz="half" idx="10"/>
          </p:nvPr>
        </p:nvSpPr>
        <p:spPr/>
        <p:txBody>
          <a:bodyPr/>
          <a:lstStyle/>
          <a:p>
            <a:fld id="{6C73D6E0-690F-4E8F-A852-4A8D8B45C095}" type="datetimeFigureOut">
              <a:rPr lang="es-CL" smtClean="0"/>
              <a:t>03-09-2021</a:t>
            </a:fld>
            <a:endParaRPr lang="es-CL"/>
          </a:p>
        </p:txBody>
      </p:sp>
      <p:sp>
        <p:nvSpPr>
          <p:cNvPr id="6" name="Marcador de pie de página 5">
            <a:extLst>
              <a:ext uri="{FF2B5EF4-FFF2-40B4-BE49-F238E27FC236}">
                <a16:creationId xmlns:a16="http://schemas.microsoft.com/office/drawing/2014/main" id="{5F09FC0F-7853-4402-8F8B-BA451F69D12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5A7D5F8F-6F33-4044-B0A7-F031E15F6D56}"/>
              </a:ext>
            </a:extLst>
          </p:cNvPr>
          <p:cNvSpPr>
            <a:spLocks noGrp="1"/>
          </p:cNvSpPr>
          <p:nvPr>
            <p:ph type="sldNum" sz="quarter" idx="12"/>
          </p:nvPr>
        </p:nvSpPr>
        <p:spPr/>
        <p:txBody>
          <a:bodyPr/>
          <a:lstStyle/>
          <a:p>
            <a:fld id="{1A0F959F-6E22-4105-9D93-ACB32B03C4CA}" type="slidenum">
              <a:rPr lang="es-CL" smtClean="0"/>
              <a:t>‹Nº›</a:t>
            </a:fld>
            <a:endParaRPr lang="es-CL"/>
          </a:p>
        </p:txBody>
      </p:sp>
    </p:spTree>
    <p:extLst>
      <p:ext uri="{BB962C8B-B14F-4D97-AF65-F5344CB8AC3E}">
        <p14:creationId xmlns:p14="http://schemas.microsoft.com/office/powerpoint/2010/main" val="3890015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702C8C-165A-4DF7-929A-8B41AD33625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ED619AC7-A957-4BF5-9EC5-586D8DEAD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72EB4B99-7021-4EF3-9C46-382881A39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3A8942A-735E-4049-9FCE-E835235A1C16}"/>
              </a:ext>
            </a:extLst>
          </p:cNvPr>
          <p:cNvSpPr>
            <a:spLocks noGrp="1"/>
          </p:cNvSpPr>
          <p:nvPr>
            <p:ph type="dt" sz="half" idx="10"/>
          </p:nvPr>
        </p:nvSpPr>
        <p:spPr/>
        <p:txBody>
          <a:bodyPr/>
          <a:lstStyle/>
          <a:p>
            <a:fld id="{6C73D6E0-690F-4E8F-A852-4A8D8B45C095}" type="datetimeFigureOut">
              <a:rPr lang="es-CL" smtClean="0"/>
              <a:t>03-09-2021</a:t>
            </a:fld>
            <a:endParaRPr lang="es-CL"/>
          </a:p>
        </p:txBody>
      </p:sp>
      <p:sp>
        <p:nvSpPr>
          <p:cNvPr id="6" name="Marcador de pie de página 5">
            <a:extLst>
              <a:ext uri="{FF2B5EF4-FFF2-40B4-BE49-F238E27FC236}">
                <a16:creationId xmlns:a16="http://schemas.microsoft.com/office/drawing/2014/main" id="{0A24B845-15B6-4FAF-953F-A307D92333F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18E89F0E-297D-4FDE-B3C2-940F77F671DB}"/>
              </a:ext>
            </a:extLst>
          </p:cNvPr>
          <p:cNvSpPr>
            <a:spLocks noGrp="1"/>
          </p:cNvSpPr>
          <p:nvPr>
            <p:ph type="sldNum" sz="quarter" idx="12"/>
          </p:nvPr>
        </p:nvSpPr>
        <p:spPr/>
        <p:txBody>
          <a:bodyPr/>
          <a:lstStyle/>
          <a:p>
            <a:fld id="{1A0F959F-6E22-4105-9D93-ACB32B03C4CA}" type="slidenum">
              <a:rPr lang="es-CL" smtClean="0"/>
              <a:t>‹Nº›</a:t>
            </a:fld>
            <a:endParaRPr lang="es-CL"/>
          </a:p>
        </p:txBody>
      </p:sp>
    </p:spTree>
    <p:extLst>
      <p:ext uri="{BB962C8B-B14F-4D97-AF65-F5344CB8AC3E}">
        <p14:creationId xmlns:p14="http://schemas.microsoft.com/office/powerpoint/2010/main" val="217451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B04F259-966C-4875-AEC4-6EEF08CF92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88C8CB2C-364C-4779-A32D-D0E7C5BEB1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4FCD43DE-521E-4793-8DE3-0CA11AE290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3D6E0-690F-4E8F-A852-4A8D8B45C095}" type="datetimeFigureOut">
              <a:rPr lang="es-CL" smtClean="0"/>
              <a:t>03-09-2021</a:t>
            </a:fld>
            <a:endParaRPr lang="es-CL"/>
          </a:p>
        </p:txBody>
      </p:sp>
      <p:sp>
        <p:nvSpPr>
          <p:cNvPr id="5" name="Marcador de pie de página 4">
            <a:extLst>
              <a:ext uri="{FF2B5EF4-FFF2-40B4-BE49-F238E27FC236}">
                <a16:creationId xmlns:a16="http://schemas.microsoft.com/office/drawing/2014/main" id="{3E9283E2-269D-411C-B2FE-9336E2CE86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BCF89EBD-40F4-4A5A-BEE6-177CBBA3F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F959F-6E22-4105-9D93-ACB32B03C4CA}" type="slidenum">
              <a:rPr lang="es-CL" smtClean="0"/>
              <a:t>‹Nº›</a:t>
            </a:fld>
            <a:endParaRPr lang="es-CL"/>
          </a:p>
        </p:txBody>
      </p:sp>
    </p:spTree>
    <p:extLst>
      <p:ext uri="{BB962C8B-B14F-4D97-AF65-F5344CB8AC3E}">
        <p14:creationId xmlns:p14="http://schemas.microsoft.com/office/powerpoint/2010/main" val="2177289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asminmaril@udec.c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1" name="Rectangle 8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puente juscelino-kubitschek brasilial">
            <a:extLst>
              <a:ext uri="{FF2B5EF4-FFF2-40B4-BE49-F238E27FC236}">
                <a16:creationId xmlns:a16="http://schemas.microsoft.com/office/drawing/2014/main" id="{F8787E4C-5A5E-44E1-A1EB-D633A99FBDE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4124" b="160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C7F4694-0B0D-4CEB-86BB-37A11787D9EB}"/>
              </a:ext>
            </a:extLst>
          </p:cNvPr>
          <p:cNvSpPr>
            <a:spLocks noGrp="1"/>
          </p:cNvSpPr>
          <p:nvPr>
            <p:ph type="ctrTitle"/>
          </p:nvPr>
        </p:nvSpPr>
        <p:spPr>
          <a:xfrm>
            <a:off x="1524000" y="1122362"/>
            <a:ext cx="9144000" cy="2900518"/>
          </a:xfrm>
        </p:spPr>
        <p:txBody>
          <a:bodyPr>
            <a:normAutofit/>
          </a:bodyPr>
          <a:lstStyle/>
          <a:p>
            <a:r>
              <a:rPr lang="es-CL">
                <a:solidFill>
                  <a:srgbClr val="FFFFFF"/>
                </a:solidFill>
              </a:rPr>
              <a:t>Práctica N°1 Mecánica de Materiales</a:t>
            </a:r>
          </a:p>
        </p:txBody>
      </p:sp>
      <p:sp>
        <p:nvSpPr>
          <p:cNvPr id="3" name="Subtítulo 2">
            <a:extLst>
              <a:ext uri="{FF2B5EF4-FFF2-40B4-BE49-F238E27FC236}">
                <a16:creationId xmlns:a16="http://schemas.microsoft.com/office/drawing/2014/main" id="{259AC1C2-3AF8-4890-A7CF-2DB36DAC3AEF}"/>
              </a:ext>
            </a:extLst>
          </p:cNvPr>
          <p:cNvSpPr>
            <a:spLocks noGrp="1"/>
          </p:cNvSpPr>
          <p:nvPr>
            <p:ph type="subTitle" idx="1"/>
          </p:nvPr>
        </p:nvSpPr>
        <p:spPr>
          <a:xfrm>
            <a:off x="1524000" y="4159404"/>
            <a:ext cx="9144000" cy="1098395"/>
          </a:xfrm>
        </p:spPr>
        <p:txBody>
          <a:bodyPr>
            <a:normAutofit/>
          </a:bodyPr>
          <a:lstStyle/>
          <a:p>
            <a:r>
              <a:rPr lang="es-CL" sz="1700" dirty="0">
                <a:solidFill>
                  <a:srgbClr val="FFFFFF"/>
                </a:solidFill>
              </a:rPr>
              <a:t>Ayudante: Yasmin Maril</a:t>
            </a:r>
          </a:p>
          <a:p>
            <a:r>
              <a:rPr lang="es-CL" sz="1700"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yasminmaril@udec.cl</a:t>
            </a:r>
            <a:endParaRPr lang="es-CL" sz="1700" dirty="0">
              <a:solidFill>
                <a:schemeClr val="accent5">
                  <a:lumMod val="60000"/>
                  <a:lumOff val="40000"/>
                </a:schemeClr>
              </a:solidFill>
            </a:endParaRPr>
          </a:p>
          <a:p>
            <a:r>
              <a:rPr lang="es-CL" sz="1700" dirty="0">
                <a:solidFill>
                  <a:srgbClr val="FFFFFF"/>
                </a:solidFill>
              </a:rPr>
              <a:t>Profesor: Dr. Carlos </a:t>
            </a:r>
            <a:r>
              <a:rPr lang="es-CL" sz="1700" dirty="0" err="1">
                <a:solidFill>
                  <a:srgbClr val="FFFFFF"/>
                </a:solidFill>
              </a:rPr>
              <a:t>Camurri</a:t>
            </a:r>
            <a:endParaRPr lang="es-CL" sz="1700" dirty="0">
              <a:solidFill>
                <a:srgbClr val="FFFFFF"/>
              </a:solidFill>
            </a:endParaRPr>
          </a:p>
        </p:txBody>
      </p:sp>
    </p:spTree>
    <p:extLst>
      <p:ext uri="{BB962C8B-B14F-4D97-AF65-F5344CB8AC3E}">
        <p14:creationId xmlns:p14="http://schemas.microsoft.com/office/powerpoint/2010/main" val="10670475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B5AA4-8332-4FEF-A846-B06B31F2B511}"/>
              </a:ext>
            </a:extLst>
          </p:cNvPr>
          <p:cNvSpPr>
            <a:spLocks noGrp="1"/>
          </p:cNvSpPr>
          <p:nvPr>
            <p:ph type="title"/>
          </p:nvPr>
        </p:nvSpPr>
        <p:spPr/>
        <p:txBody>
          <a:bodyPr/>
          <a:lstStyle/>
          <a:p>
            <a:r>
              <a:rPr lang="es-CL" dirty="0"/>
              <a:t>Ejercicio 1</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1B35BC9-3553-4FF4-9313-399544774FC6}"/>
                  </a:ext>
                </a:extLst>
              </p:cNvPr>
              <p:cNvSpPr>
                <a:spLocks noGrp="1"/>
              </p:cNvSpPr>
              <p:nvPr>
                <p:ph idx="1"/>
              </p:nvPr>
            </p:nvSpPr>
            <p:spPr/>
            <p:txBody>
              <a:bodyPr/>
              <a:lstStyle/>
              <a:p>
                <a:pPr>
                  <a:lnSpc>
                    <a:spcPct val="107000"/>
                  </a:lnSpc>
                  <a:spcAft>
                    <a:spcPts val="800"/>
                  </a:spcAft>
                </a:pPr>
                <a:r>
                  <a:rPr lang="es-CL" sz="1800" dirty="0">
                    <a:effectLst/>
                    <a:latin typeface="Calibri" panose="020F0502020204030204" pitchFamily="34" charset="0"/>
                    <a:ea typeface="Calibri" panose="020F0502020204030204" pitchFamily="34" charset="0"/>
                    <a:cs typeface="Times New Roman" panose="02020603050405020304" pitchFamily="18" charset="0"/>
                  </a:rPr>
                  <a:t>Dado el siguiente tensor de esfuerzo en un medio continuo: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mPr>
                            <m:mr>
                              <m:e>
                                <m:r>
                                  <a:rPr lang="es-CL" sz="1800" i="1">
                                    <a:effectLst/>
                                    <a:latin typeface="Cambria Math" panose="02040503050406030204" pitchFamily="18" charset="0"/>
                                    <a:ea typeface="Calibri" panose="020F0502020204030204" pitchFamily="34" charset="0"/>
                                    <a:cs typeface="Times New Roman" panose="02020603050405020304" pitchFamily="18" charset="0"/>
                                  </a:rPr>
                                  <m:t>10</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5</m:t>
                                </m:r>
                              </m:e>
                            </m:mr>
                            <m:mr>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12</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mr>
                            <m:mr>
                              <m:e>
                                <m:r>
                                  <a:rPr lang="es-CL" sz="1800" i="1">
                                    <a:effectLst/>
                                    <a:latin typeface="Cambria Math" panose="02040503050406030204" pitchFamily="18" charset="0"/>
                                    <a:ea typeface="Calibri" panose="020F0502020204030204" pitchFamily="34" charset="0"/>
                                    <a:cs typeface="Times New Roman" panose="02020603050405020304" pitchFamily="18" charset="0"/>
                                  </a:rPr>
                                  <m:t>5</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20</m:t>
                                </m:r>
                              </m:e>
                            </m:mr>
                          </m:m>
                        </m:e>
                      </m:d>
                      <m:f>
                        <m:fPr>
                          <m:type m:val="skw"/>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1800" i="1">
                              <a:effectLst/>
                              <a:latin typeface="Cambria Math" panose="02040503050406030204" pitchFamily="18" charset="0"/>
                              <a:ea typeface="Calibri" panose="020F0502020204030204" pitchFamily="34" charset="0"/>
                              <a:cs typeface="Times New Roman" panose="02020603050405020304" pitchFamily="18" charset="0"/>
                            </a:rPr>
                            <m:t>𝐾𝑔</m:t>
                          </m:r>
                        </m:num>
                        <m:den>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𝑚𝑚</m:t>
                              </m:r>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CL" sz="1800" dirty="0">
                    <a:effectLst/>
                    <a:latin typeface="Calibri" panose="020F0502020204030204" pitchFamily="34" charset="0"/>
                    <a:ea typeface="Calibri" panose="020F0502020204030204" pitchFamily="34" charset="0"/>
                    <a:cs typeface="Times New Roman" panose="02020603050405020304" pitchFamily="18" charset="0"/>
                  </a:rPr>
                  <a:t>Determine las direcciones normales principales y el tensor esfuerzo en la base ‘ </a:t>
                </a:r>
                <a:endParaRPr lang="es-CL" dirty="0"/>
              </a:p>
            </p:txBody>
          </p:sp>
        </mc:Choice>
        <mc:Fallback xmlns="">
          <p:sp>
            <p:nvSpPr>
              <p:cNvPr id="3" name="Marcador de contenido 2">
                <a:extLst>
                  <a:ext uri="{FF2B5EF4-FFF2-40B4-BE49-F238E27FC236}">
                    <a16:creationId xmlns:a16="http://schemas.microsoft.com/office/drawing/2014/main" id="{51B35BC9-3553-4FF4-9313-399544774FC6}"/>
                  </a:ext>
                </a:extLst>
              </p:cNvPr>
              <p:cNvSpPr>
                <a:spLocks noGrp="1" noRot="1" noChangeAspect="1" noMove="1" noResize="1" noEditPoints="1" noAdjustHandles="1" noChangeArrowheads="1" noChangeShapeType="1" noTextEdit="1"/>
              </p:cNvSpPr>
              <p:nvPr>
                <p:ph idx="1"/>
              </p:nvPr>
            </p:nvSpPr>
            <p:spPr>
              <a:blipFill>
                <a:blip r:embed="rId2"/>
                <a:stretch>
                  <a:fillRect l="-406" t="-560"/>
                </a:stretch>
              </a:blipFill>
            </p:spPr>
            <p:txBody>
              <a:bodyPr/>
              <a:lstStyle/>
              <a:p>
                <a:r>
                  <a:rPr lang="es-CL">
                    <a:noFill/>
                  </a:rPr>
                  <a:t> </a:t>
                </a:r>
              </a:p>
            </p:txBody>
          </p:sp>
        </mc:Fallback>
      </mc:AlternateContent>
      <p:pic>
        <p:nvPicPr>
          <p:cNvPr id="5" name="Imagen 4">
            <a:extLst>
              <a:ext uri="{FF2B5EF4-FFF2-40B4-BE49-F238E27FC236}">
                <a16:creationId xmlns:a16="http://schemas.microsoft.com/office/drawing/2014/main" id="{244E6860-E15D-4C74-A95A-0AA9CE34AECB}"/>
              </a:ext>
            </a:extLst>
          </p:cNvPr>
          <p:cNvPicPr>
            <a:picLocks noChangeAspect="1"/>
          </p:cNvPicPr>
          <p:nvPr/>
        </p:nvPicPr>
        <p:blipFill rotWithShape="1">
          <a:blip r:embed="rId3"/>
          <a:srcRect l="66406" t="33472" r="7500" b="20833"/>
          <a:stretch/>
        </p:blipFill>
        <p:spPr>
          <a:xfrm>
            <a:off x="7334250" y="3724274"/>
            <a:ext cx="3181350" cy="3133726"/>
          </a:xfrm>
          <a:prstGeom prst="rect">
            <a:avLst/>
          </a:prstGeom>
        </p:spPr>
      </p:pic>
    </p:spTree>
    <p:extLst>
      <p:ext uri="{BB962C8B-B14F-4D97-AF65-F5344CB8AC3E}">
        <p14:creationId xmlns:p14="http://schemas.microsoft.com/office/powerpoint/2010/main" val="2340318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0D8548-438C-42CF-BB12-6D8256D1D8D5}"/>
              </a:ext>
            </a:extLst>
          </p:cNvPr>
          <p:cNvSpPr>
            <a:spLocks noGrp="1"/>
          </p:cNvSpPr>
          <p:nvPr>
            <p:ph type="title"/>
          </p:nvPr>
        </p:nvSpPr>
        <p:spPr>
          <a:xfrm>
            <a:off x="838200" y="365126"/>
            <a:ext cx="10515600" cy="711200"/>
          </a:xfrm>
        </p:spPr>
        <p:txBody>
          <a:bodyPr/>
          <a:lstStyle/>
          <a:p>
            <a:r>
              <a:rPr lang="es-CL" dirty="0"/>
              <a:t>Solución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7E2603C-4E0E-4D83-A246-82D813D88C0F}"/>
                  </a:ext>
                </a:extLst>
              </p:cNvPr>
              <p:cNvSpPr>
                <a:spLocks noGrp="1"/>
              </p:cNvSpPr>
              <p:nvPr>
                <p:ph idx="1"/>
              </p:nvPr>
            </p:nvSpPr>
            <p:spPr>
              <a:xfrm>
                <a:off x="838200" y="1076326"/>
                <a:ext cx="10515600" cy="5100637"/>
              </a:xfrm>
            </p:spPr>
            <p:txBody>
              <a:bodyPr>
                <a:normAutofit fontScale="92500" lnSpcReduction="20000"/>
              </a:bodyPr>
              <a:lstStyle/>
              <a:p>
                <a:pPr marL="342900" lvl="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Cálculo direcciones normales principales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L" sz="1800" dirty="0">
                    <a:effectLst/>
                    <a:latin typeface="Calibri" panose="020F0502020204030204" pitchFamily="34" charset="0"/>
                    <a:ea typeface="Calibri" panose="020F0502020204030204" pitchFamily="34" charset="0"/>
                    <a:cs typeface="Times New Roman" panose="02020603050405020304" pitchFamily="18" charset="0"/>
                  </a:rPr>
                  <a:t>Observamos que 12 es un esfuerzo normal principal, donde (0,1,0) es una dirección normal principal.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L" sz="1800" dirty="0">
                    <a:effectLst/>
                    <a:latin typeface="Calibri" panose="020F0502020204030204" pitchFamily="34" charset="0"/>
                    <a:ea typeface="Calibri" panose="020F0502020204030204" pitchFamily="34" charset="0"/>
                    <a:cs typeface="Times New Roman" panose="02020603050405020304" pitchFamily="18" charset="0"/>
                  </a:rPr>
                  <a:t>Calculamos los siguientes esfuerzos normales principales, resolviendo el determinante de la matriz, como sigue: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d>
                        <m:dPr>
                          <m:begChr m:val="|"/>
                          <m:endChr m:val="|"/>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2"/>
                                    <m:mcJc m:val="center"/>
                                  </m:mcPr>
                                </m:mc>
                              </m:mcs>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mPr>
                            <m:mr>
                              <m:e>
                                <m:r>
                                  <a:rPr lang="es-CL" sz="1800" i="1">
                                    <a:effectLst/>
                                    <a:latin typeface="Cambria Math" panose="02040503050406030204" pitchFamily="18" charset="0"/>
                                    <a:ea typeface="Calibri" panose="020F0502020204030204" pitchFamily="34" charset="0"/>
                                    <a:cs typeface="Times New Roman" panose="02020603050405020304" pitchFamily="18" charset="0"/>
                                  </a:rPr>
                                  <m:t>10−</m:t>
                                </m:r>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5</m:t>
                                </m:r>
                              </m:e>
                            </m:mr>
                            <m:mr>
                              <m:e>
                                <m:r>
                                  <a:rPr lang="es-CL" sz="1800" i="1">
                                    <a:effectLst/>
                                    <a:latin typeface="Cambria Math" panose="02040503050406030204" pitchFamily="18" charset="0"/>
                                    <a:ea typeface="Calibri" panose="020F0502020204030204" pitchFamily="34" charset="0"/>
                                    <a:cs typeface="Times New Roman" panose="02020603050405020304" pitchFamily="18" charset="0"/>
                                  </a:rPr>
                                  <m:t>5</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20−</m:t>
                                </m:r>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mr>
                          </m:m>
                        </m:e>
                      </m:d>
                      <m:r>
                        <a:rPr lang="es-CL" sz="1800" i="1">
                          <a:effectLst/>
                          <a:latin typeface="Cambria Math" panose="02040503050406030204" pitchFamily="18" charset="0"/>
                          <a:ea typeface="Calibri" panose="020F0502020204030204" pitchFamily="34" charset="0"/>
                          <a:cs typeface="Times New Roman" panose="02020603050405020304" pitchFamily="18" charset="0"/>
                        </a:rPr>
                        <m:t>=0 </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10−</m:t>
                          </m:r>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20−</m:t>
                          </m:r>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−25=0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s-CL" sz="1800" i="1">
                          <a:effectLst/>
                          <a:latin typeface="Cambria Math" panose="02040503050406030204" pitchFamily="18" charset="0"/>
                          <a:ea typeface="Calibri" panose="020F0502020204030204" pitchFamily="34" charset="0"/>
                          <a:cs typeface="Times New Roman" panose="02020603050405020304" pitchFamily="18" charset="0"/>
                        </a:rPr>
                        <m:t>−30</m:t>
                      </m:r>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r>
                        <a:rPr lang="es-CL" sz="1800" i="1">
                          <a:effectLst/>
                          <a:latin typeface="Cambria Math" panose="02040503050406030204" pitchFamily="18" charset="0"/>
                          <a:ea typeface="Calibri" panose="020F0502020204030204" pitchFamily="34" charset="0"/>
                          <a:cs typeface="Times New Roman" panose="02020603050405020304" pitchFamily="18" charset="0"/>
                        </a:rPr>
                        <m:t>+175=0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CL" sz="1800" i="1">
                          <a:effectLst/>
                          <a:latin typeface="Cambria Math" panose="02040503050406030204" pitchFamily="18" charset="0"/>
                          <a:ea typeface="Calibri" panose="020F0502020204030204" pitchFamily="34" charset="0"/>
                          <a:cs typeface="Times New Roman" panose="02020603050405020304" pitchFamily="18" charset="0"/>
                        </a:rPr>
                        <m:t>→</m:t>
                      </m:r>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r>
                        <a:rPr lang="es-CL" sz="1800" i="1">
                          <a:effectLst/>
                          <a:latin typeface="Cambria Math" panose="02040503050406030204" pitchFamily="18" charset="0"/>
                          <a:ea typeface="Calibri" panose="020F0502020204030204" pitchFamily="34" charset="0"/>
                          <a:cs typeface="Times New Roman" panose="02020603050405020304" pitchFamily="18" charset="0"/>
                        </a:rPr>
                        <m:t>=22.071</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CL" sz="1800" i="1">
                          <a:effectLst/>
                          <a:latin typeface="Cambria Math" panose="02040503050406030204" pitchFamily="18" charset="0"/>
                          <a:ea typeface="Calibri" panose="020F0502020204030204" pitchFamily="34" charset="0"/>
                          <a:cs typeface="Times New Roman" panose="02020603050405020304" pitchFamily="18" charset="0"/>
                        </a:rPr>
                        <m:t>→</m:t>
                      </m:r>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r>
                        <a:rPr lang="es-CL" sz="1800" i="1">
                          <a:effectLst/>
                          <a:latin typeface="Cambria Math" panose="02040503050406030204" pitchFamily="18" charset="0"/>
                          <a:ea typeface="Calibri" panose="020F0502020204030204" pitchFamily="34" charset="0"/>
                          <a:cs typeface="Times New Roman" panose="02020603050405020304" pitchFamily="18" charset="0"/>
                        </a:rPr>
                        <m:t>=7.929</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L" sz="1800" dirty="0">
                    <a:effectLst/>
                    <a:latin typeface="Calibri" panose="020F0502020204030204" pitchFamily="34" charset="0"/>
                    <a:ea typeface="Calibri" panose="020F0502020204030204" pitchFamily="34" charset="0"/>
                    <a:cs typeface="Times New Roman" panose="02020603050405020304" pitchFamily="18" charset="0"/>
                  </a:rPr>
                  <a:t>Por lo tanto,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=22.071</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=12</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=7.929</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CL" dirty="0"/>
              </a:p>
            </p:txBody>
          </p:sp>
        </mc:Choice>
        <mc:Fallback xmlns="">
          <p:sp>
            <p:nvSpPr>
              <p:cNvPr id="3" name="Marcador de contenido 2">
                <a:extLst>
                  <a:ext uri="{FF2B5EF4-FFF2-40B4-BE49-F238E27FC236}">
                    <a16:creationId xmlns:a16="http://schemas.microsoft.com/office/drawing/2014/main" id="{D7E2603C-4E0E-4D83-A246-82D813D88C0F}"/>
                  </a:ext>
                </a:extLst>
              </p:cNvPr>
              <p:cNvSpPr>
                <a:spLocks noGrp="1" noRot="1" noChangeAspect="1" noMove="1" noResize="1" noEditPoints="1" noAdjustHandles="1" noChangeArrowheads="1" noChangeShapeType="1" noTextEdit="1"/>
              </p:cNvSpPr>
              <p:nvPr>
                <p:ph idx="1"/>
              </p:nvPr>
            </p:nvSpPr>
            <p:spPr>
              <a:xfrm>
                <a:off x="838200" y="1076326"/>
                <a:ext cx="10515600" cy="5100637"/>
              </a:xfrm>
              <a:blipFill>
                <a:blip r:embed="rId2"/>
                <a:stretch>
                  <a:fillRect l="-406" t="-1316"/>
                </a:stretch>
              </a:blipFill>
            </p:spPr>
            <p:txBody>
              <a:bodyPr/>
              <a:lstStyle/>
              <a:p>
                <a:r>
                  <a:rPr lang="es-CL">
                    <a:noFill/>
                  </a:rPr>
                  <a:t> </a:t>
                </a:r>
              </a:p>
            </p:txBody>
          </p:sp>
        </mc:Fallback>
      </mc:AlternateContent>
    </p:spTree>
    <p:extLst>
      <p:ext uri="{BB962C8B-B14F-4D97-AF65-F5344CB8AC3E}">
        <p14:creationId xmlns:p14="http://schemas.microsoft.com/office/powerpoint/2010/main" val="240428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3586CF61-2E5E-4F26-921F-0D6A3E4AE640}"/>
                  </a:ext>
                </a:extLst>
              </p:cNvPr>
              <p:cNvSpPr>
                <a:spLocks noGrp="1"/>
              </p:cNvSpPr>
              <p:nvPr>
                <p:ph idx="1"/>
              </p:nvPr>
            </p:nvSpPr>
            <p:spPr>
              <a:xfrm>
                <a:off x="838200" y="638175"/>
                <a:ext cx="10515600" cy="5538788"/>
              </a:xfrm>
            </p:spPr>
            <p:txBody>
              <a:bodyPr>
                <a:normAutofit/>
              </a:bodyPr>
              <a:lstStyle/>
              <a:p>
                <a:pPr marL="0" indent="0">
                  <a:lnSpc>
                    <a:spcPct val="107000"/>
                  </a:lnSpc>
                  <a:spcAft>
                    <a:spcPts val="800"/>
                  </a:spcAft>
                  <a:buNone/>
                </a:pPr>
                <a:r>
                  <a:rPr lang="es-CL" sz="1800" dirty="0">
                    <a:effectLst/>
                    <a:latin typeface="Calibri" panose="020F0502020204030204" pitchFamily="34" charset="0"/>
                    <a:ea typeface="Times New Roman" panose="02020603050405020304" pitchFamily="18" charset="0"/>
                    <a:cs typeface="Times New Roman" panose="02020603050405020304" pitchFamily="18" charset="0"/>
                  </a:rPr>
                  <a:t>Resolviendo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e>
                      </m:d>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=0 </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10−22.071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+5</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=0.414</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L"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bSup>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bSup>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0.414</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e>
                          </m:d>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m:t>
                          </m:r>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bSup>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=0.924</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m:t>
                          </m:r>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b="0" i="1" smtClean="0">
                              <a:effectLst/>
                              <a:latin typeface="Cambria Math" panose="02040503050406030204" pitchFamily="18" charset="0"/>
                              <a:ea typeface="Calibri" panose="020F0502020204030204" pitchFamily="34" charset="0"/>
                              <a:cs typeface="Times New Roman" panose="02020603050405020304" pitchFamily="18" charset="0"/>
                            </a:rPr>
                            <m:t>1</m:t>
                          </m:r>
                        </m:e>
                      </m:d>
                      <m:r>
                        <a:rPr lang="es-CL" sz="1800" i="1">
                          <a:effectLst/>
                          <a:latin typeface="Cambria Math" panose="02040503050406030204" pitchFamily="18" charset="0"/>
                          <a:ea typeface="Calibri" panose="020F0502020204030204" pitchFamily="34" charset="0"/>
                          <a:cs typeface="Times New Roman" panose="02020603050405020304" pitchFamily="18" charset="0"/>
                        </a:rPr>
                        <m:t>=0.382</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L" sz="1800" dirty="0">
                    <a:effectLst/>
                    <a:latin typeface="Calibri" panose="020F0502020204030204" pitchFamily="34" charset="0"/>
                    <a:ea typeface="Calibri" panose="020F0502020204030204" pitchFamily="34" charset="0"/>
                    <a:cs typeface="Times New Roman" panose="02020603050405020304" pitchFamily="18" charset="0"/>
                  </a:rPr>
                  <a:t>Así,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(1)=(0.382, 0, 0.924)</m:t>
                    </m:r>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(3)=(−0.924, 0, 0.382)</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CL" dirty="0"/>
              </a:p>
            </p:txBody>
          </p:sp>
        </mc:Choice>
        <mc:Fallback>
          <p:sp>
            <p:nvSpPr>
              <p:cNvPr id="3" name="Marcador de contenido 2">
                <a:extLst>
                  <a:ext uri="{FF2B5EF4-FFF2-40B4-BE49-F238E27FC236}">
                    <a16:creationId xmlns:a16="http://schemas.microsoft.com/office/drawing/2014/main" id="{3586CF61-2E5E-4F26-921F-0D6A3E4AE640}"/>
                  </a:ext>
                </a:extLst>
              </p:cNvPr>
              <p:cNvSpPr>
                <a:spLocks noGrp="1" noRot="1" noChangeAspect="1" noMove="1" noResize="1" noEditPoints="1" noAdjustHandles="1" noChangeArrowheads="1" noChangeShapeType="1" noTextEdit="1"/>
              </p:cNvSpPr>
              <p:nvPr>
                <p:ph idx="1"/>
              </p:nvPr>
            </p:nvSpPr>
            <p:spPr>
              <a:xfrm>
                <a:off x="838200" y="638175"/>
                <a:ext cx="10515600" cy="5538788"/>
              </a:xfrm>
              <a:blipFill>
                <a:blip r:embed="rId2"/>
                <a:stretch>
                  <a:fillRect l="-522" t="-551"/>
                </a:stretch>
              </a:blipFill>
            </p:spPr>
            <p:txBody>
              <a:bodyPr/>
              <a:lstStyle/>
              <a:p>
                <a:r>
                  <a:rPr lang="es-CL">
                    <a:noFill/>
                  </a:rPr>
                  <a:t> </a:t>
                </a:r>
              </a:p>
            </p:txBody>
          </p:sp>
        </mc:Fallback>
      </mc:AlternateContent>
    </p:spTree>
    <p:extLst>
      <p:ext uri="{BB962C8B-B14F-4D97-AF65-F5344CB8AC3E}">
        <p14:creationId xmlns:p14="http://schemas.microsoft.com/office/powerpoint/2010/main" val="2810813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0D424BC6-5D15-42D5-B251-D60733B4768A}"/>
                  </a:ext>
                </a:extLst>
              </p:cNvPr>
              <p:cNvSpPr>
                <a:spLocks noGrp="1"/>
              </p:cNvSpPr>
              <p:nvPr>
                <p:ph idx="1"/>
              </p:nvPr>
            </p:nvSpPr>
            <p:spPr>
              <a:xfrm>
                <a:off x="268448" y="238125"/>
                <a:ext cx="11291581" cy="5938838"/>
              </a:xfrm>
            </p:spPr>
            <p:txBody>
              <a:bodyPr>
                <a:normAutofit/>
              </a:bodyPr>
              <a:lstStyle/>
              <a:p>
                <a:pPr marL="0" lvl="0" indent="0">
                  <a:lnSpc>
                    <a:spcPct val="107000"/>
                  </a:lnSpc>
                  <a:spcAft>
                    <a:spcPts val="800"/>
                  </a:spcAft>
                  <a:buNone/>
                </a:pPr>
                <a:r>
                  <a:rPr lang="es-CL" sz="1800" dirty="0">
                    <a:effectLst/>
                    <a:latin typeface="Calibri" panose="020F0502020204030204" pitchFamily="34" charset="0"/>
                    <a:ea typeface="Calibri" panose="020F0502020204030204" pitchFamily="34" charset="0"/>
                    <a:cs typeface="Times New Roman" panose="02020603050405020304" pitchFamily="18" charset="0"/>
                  </a:rPr>
                  <a:t>Cálculo tensor esfuerzo en base ‘ mediante 1° método: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mPr>
                            <m:m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e>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12</m:t>
                                    </m:r>
                                  </m:sub>
                                </m:sSub>
                              </m:e>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e>
                            </m:mr>
                            <m:m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21</m:t>
                                    </m:r>
                                  </m:sub>
                                </m:sSub>
                              </m:e>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22</m:t>
                                    </m:r>
                                  </m:sub>
                                </m:sSub>
                              </m:e>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23</m:t>
                                    </m:r>
                                  </m:sub>
                                </m:sSub>
                              </m:e>
                            </m:mr>
                            <m:m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e>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32</m:t>
                                    </m:r>
                                  </m:sub>
                                </m:sSub>
                              </m:e>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e>
                            </m:mr>
                          </m:m>
                        </m:e>
                      </m:d>
                      <m:r>
                        <a:rPr lang="es-CL" sz="18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mPr>
                            <m:mr>
                              <m:e>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CL" sz="1800" i="1">
                                        <a:effectLst/>
                                        <a:latin typeface="Cambria Math" panose="02040503050406030204" pitchFamily="18" charset="0"/>
                                        <a:ea typeface="Calibri" panose="020F0502020204030204" pitchFamily="34" charset="0"/>
                                        <a:cs typeface="Times New Roman" panose="02020603050405020304" pitchFamily="18" charset="0"/>
                                      </a:rPr>
                                      <m:t>𝑐𝑜𝑠</m:t>
                                    </m:r>
                                  </m:fName>
                                  <m:e>
                                    <m:r>
                                      <a:rPr lang="es-CL" sz="1800" i="1">
                                        <a:effectLst/>
                                        <a:latin typeface="Cambria Math" panose="02040503050406030204" pitchFamily="18" charset="0"/>
                                        <a:ea typeface="Calibri" panose="020F0502020204030204" pitchFamily="34" charset="0"/>
                                        <a:cs typeface="Times New Roman" panose="02020603050405020304" pitchFamily="18" charset="0"/>
                                      </a:rPr>
                                      <m:t>50</m:t>
                                    </m:r>
                                  </m:e>
                                </m:func>
                              </m:e>
                              <m:e>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s-CL" sz="1800">
                                        <a:effectLst/>
                                        <a:latin typeface="Cambria Math" panose="02040503050406030204" pitchFamily="18" charset="0"/>
                                        <a:ea typeface="Calibri" panose="020F0502020204030204" pitchFamily="34" charset="0"/>
                                        <a:cs typeface="Times New Roman" panose="02020603050405020304" pitchFamily="18" charset="0"/>
                                      </a:rPr>
                                      <m:t>cos</m:t>
                                    </m:r>
                                  </m:fName>
                                  <m:e>
                                    <m:r>
                                      <a:rPr lang="es-CL" sz="1800" i="1">
                                        <a:effectLst/>
                                        <a:latin typeface="Cambria Math" panose="02040503050406030204" pitchFamily="18" charset="0"/>
                                        <a:ea typeface="Calibri" panose="020F0502020204030204" pitchFamily="34" charset="0"/>
                                        <a:cs typeface="Times New Roman" panose="02020603050405020304" pitchFamily="18" charset="0"/>
                                      </a:rPr>
                                      <m:t>90</m:t>
                                    </m:r>
                                  </m:e>
                                </m:func>
                              </m:e>
                              <m:e>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CL" sz="1800" i="1">
                                        <a:effectLst/>
                                        <a:latin typeface="Cambria Math" panose="02040503050406030204" pitchFamily="18" charset="0"/>
                                        <a:ea typeface="Calibri" panose="020F0502020204030204" pitchFamily="34" charset="0"/>
                                        <a:cs typeface="Times New Roman" panose="02020603050405020304" pitchFamily="18" charset="0"/>
                                      </a:rPr>
                                      <m:t>𝑐𝑜𝑠</m:t>
                                    </m:r>
                                  </m:fName>
                                  <m:e>
                                    <m:r>
                                      <a:rPr lang="es-CL" sz="1800" i="1">
                                        <a:effectLst/>
                                        <a:latin typeface="Cambria Math" panose="02040503050406030204" pitchFamily="18" charset="0"/>
                                        <a:ea typeface="Calibri" panose="020F0502020204030204" pitchFamily="34" charset="0"/>
                                        <a:cs typeface="Times New Roman" panose="02020603050405020304" pitchFamily="18" charset="0"/>
                                      </a:rPr>
                                      <m:t>140</m:t>
                                    </m:r>
                                  </m:e>
                                </m:func>
                              </m:e>
                            </m:mr>
                            <m:mr>
                              <m:e>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s-CL" sz="1800">
                                        <a:effectLst/>
                                        <a:latin typeface="Cambria Math" panose="02040503050406030204" pitchFamily="18" charset="0"/>
                                        <a:ea typeface="Calibri" panose="020F0502020204030204" pitchFamily="34" charset="0"/>
                                        <a:cs typeface="Times New Roman" panose="02020603050405020304" pitchFamily="18" charset="0"/>
                                      </a:rPr>
                                      <m:t>cos</m:t>
                                    </m:r>
                                  </m:fName>
                                  <m:e>
                                    <m:r>
                                      <a:rPr lang="es-CL" sz="1800" i="1">
                                        <a:effectLst/>
                                        <a:latin typeface="Cambria Math" panose="02040503050406030204" pitchFamily="18" charset="0"/>
                                        <a:ea typeface="Calibri" panose="020F0502020204030204" pitchFamily="34" charset="0"/>
                                        <a:cs typeface="Times New Roman" panose="02020603050405020304" pitchFamily="18" charset="0"/>
                                      </a:rPr>
                                      <m:t>90</m:t>
                                    </m:r>
                                  </m:e>
                                </m:func>
                              </m:e>
                              <m:e>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s-CL" sz="1800">
                                        <a:effectLst/>
                                        <a:latin typeface="Cambria Math" panose="02040503050406030204" pitchFamily="18" charset="0"/>
                                        <a:ea typeface="Calibri" panose="020F0502020204030204" pitchFamily="34" charset="0"/>
                                        <a:cs typeface="Times New Roman" panose="02020603050405020304" pitchFamily="18" charset="0"/>
                                      </a:rPr>
                                      <m:t>cos</m:t>
                                    </m:r>
                                  </m:fName>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func>
                              </m:e>
                              <m:e>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s-CL" sz="1800">
                                        <a:effectLst/>
                                        <a:latin typeface="Cambria Math" panose="02040503050406030204" pitchFamily="18" charset="0"/>
                                        <a:ea typeface="Calibri" panose="020F0502020204030204" pitchFamily="34" charset="0"/>
                                        <a:cs typeface="Times New Roman" panose="02020603050405020304" pitchFamily="18" charset="0"/>
                                      </a:rPr>
                                      <m:t>cos</m:t>
                                    </m:r>
                                  </m:fName>
                                  <m:e>
                                    <m:r>
                                      <a:rPr lang="es-CL" sz="1800" i="1">
                                        <a:effectLst/>
                                        <a:latin typeface="Cambria Math" panose="02040503050406030204" pitchFamily="18" charset="0"/>
                                        <a:ea typeface="Calibri" panose="020F0502020204030204" pitchFamily="34" charset="0"/>
                                        <a:cs typeface="Times New Roman" panose="02020603050405020304" pitchFamily="18" charset="0"/>
                                      </a:rPr>
                                      <m:t>90</m:t>
                                    </m:r>
                                  </m:e>
                                </m:func>
                              </m:e>
                            </m:mr>
                            <m:mr>
                              <m:e>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CL" sz="1800" i="1">
                                        <a:effectLst/>
                                        <a:latin typeface="Cambria Math" panose="02040503050406030204" pitchFamily="18" charset="0"/>
                                        <a:ea typeface="Calibri" panose="020F0502020204030204" pitchFamily="34" charset="0"/>
                                        <a:cs typeface="Times New Roman" panose="02020603050405020304" pitchFamily="18" charset="0"/>
                                      </a:rPr>
                                      <m:t>𝑐𝑜𝑠</m:t>
                                    </m:r>
                                  </m:fName>
                                  <m:e>
                                    <m:r>
                                      <a:rPr lang="es-CL" sz="1800" i="1">
                                        <a:effectLst/>
                                        <a:latin typeface="Cambria Math" panose="02040503050406030204" pitchFamily="18" charset="0"/>
                                        <a:ea typeface="Calibri" panose="020F0502020204030204" pitchFamily="34" charset="0"/>
                                        <a:cs typeface="Times New Roman" panose="02020603050405020304" pitchFamily="18" charset="0"/>
                                      </a:rPr>
                                      <m:t>40</m:t>
                                    </m:r>
                                  </m:e>
                                </m:func>
                              </m:e>
                              <m:e>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s-CL" sz="1800">
                                        <a:effectLst/>
                                        <a:latin typeface="Cambria Math" panose="02040503050406030204" pitchFamily="18" charset="0"/>
                                        <a:ea typeface="Calibri" panose="020F0502020204030204" pitchFamily="34" charset="0"/>
                                        <a:cs typeface="Times New Roman" panose="02020603050405020304" pitchFamily="18" charset="0"/>
                                      </a:rPr>
                                      <m:t>cos</m:t>
                                    </m:r>
                                  </m:fName>
                                  <m:e>
                                    <m:r>
                                      <a:rPr lang="es-CL" sz="1800" i="1">
                                        <a:effectLst/>
                                        <a:latin typeface="Cambria Math" panose="02040503050406030204" pitchFamily="18" charset="0"/>
                                        <a:ea typeface="Calibri" panose="020F0502020204030204" pitchFamily="34" charset="0"/>
                                        <a:cs typeface="Times New Roman" panose="02020603050405020304" pitchFamily="18" charset="0"/>
                                      </a:rPr>
                                      <m:t>90</m:t>
                                    </m:r>
                                  </m:e>
                                </m:func>
                              </m:e>
                              <m:e>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CL" sz="1800" i="1">
                                        <a:effectLst/>
                                        <a:latin typeface="Cambria Math" panose="02040503050406030204" pitchFamily="18" charset="0"/>
                                        <a:ea typeface="Calibri" panose="020F0502020204030204" pitchFamily="34" charset="0"/>
                                        <a:cs typeface="Times New Roman" panose="02020603050405020304" pitchFamily="18" charset="0"/>
                                      </a:rPr>
                                      <m:t>𝑐𝑜𝑠</m:t>
                                    </m:r>
                                  </m:fName>
                                  <m:e>
                                    <m:r>
                                      <a:rPr lang="es-CL" sz="1800" i="1">
                                        <a:effectLst/>
                                        <a:latin typeface="Cambria Math" panose="02040503050406030204" pitchFamily="18" charset="0"/>
                                        <a:ea typeface="Calibri" panose="020F0502020204030204" pitchFamily="34" charset="0"/>
                                        <a:cs typeface="Times New Roman" panose="02020603050405020304" pitchFamily="18" charset="0"/>
                                      </a:rPr>
                                      <m:t>50</m:t>
                                    </m:r>
                                  </m:e>
                                </m:func>
                              </m:e>
                            </m:mr>
                          </m:m>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L"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mPr>
                            <m:mr>
                              <m:e>
                                <m:r>
                                  <a:rPr lang="es-CL" sz="1800" i="1">
                                    <a:effectLst/>
                                    <a:latin typeface="Cambria Math" panose="02040503050406030204" pitchFamily="18" charset="0"/>
                                    <a:ea typeface="Calibri" panose="020F0502020204030204" pitchFamily="34" charset="0"/>
                                    <a:cs typeface="Times New Roman" panose="02020603050405020304" pitchFamily="18" charset="0"/>
                                  </a:rPr>
                                  <m:t>0.643</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−0.766</m:t>
                                </m:r>
                              </m:e>
                            </m:mr>
                            <m:mr>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mr>
                            <m:mr>
                              <m:e>
                                <m:r>
                                  <a:rPr lang="es-CL" sz="1800" i="1">
                                    <a:effectLst/>
                                    <a:latin typeface="Cambria Math" panose="02040503050406030204" pitchFamily="18" charset="0"/>
                                    <a:ea typeface="Calibri" panose="020F0502020204030204" pitchFamily="34" charset="0"/>
                                    <a:cs typeface="Times New Roman" panose="02020603050405020304" pitchFamily="18" charset="0"/>
                                  </a:rPr>
                                  <m:t>0.766</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0.643</m:t>
                                </m:r>
                              </m:e>
                            </m:mr>
                          </m:m>
                        </m:e>
                      </m:d>
                      <m:r>
                        <a:rPr lang="es-CL" sz="1800" i="1">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s-CL" sz="1800" i="1" dirty="0">
                  <a:effectLst/>
                  <a:latin typeface="Cambria Math" panose="020405030504060302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s-CL" sz="1800" i="1">
                          <a:effectLst/>
                          <a:latin typeface="Cambria Math" panose="02040503050406030204" pitchFamily="18" charset="0"/>
                          <a:ea typeface="Calibri" panose="020F0502020204030204" pitchFamily="34" charset="0"/>
                          <a:cs typeface="Times New Roman" panose="02020603050405020304" pitchFamily="18" charset="0"/>
                        </a:rPr>
                        <m:t>     </m:t>
                      </m:r>
                      <m:r>
                        <a:rPr lang="es-CL"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𝑖𝑗</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𝑖𝑟</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𝑗𝑠</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𝑟𝑠</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𝑗𝑠</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r>
                            <a:rPr lang="es-CL" sz="1800" i="1">
                              <a:effectLst/>
                              <a:latin typeface="Cambria Math" panose="02040503050406030204" pitchFamily="18" charset="0"/>
                              <a:ea typeface="Calibri" panose="020F0502020204030204" pitchFamily="34" charset="0"/>
                              <a:cs typeface="Times New Roman" panose="02020603050405020304" pitchFamily="18" charset="0"/>
                            </a:rPr>
                            <m:t>𝑠</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𝑗𝑠</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r>
                            <a:rPr lang="es-CL" sz="1800" i="1">
                              <a:effectLst/>
                              <a:latin typeface="Cambria Math" panose="02040503050406030204" pitchFamily="18" charset="0"/>
                              <a:ea typeface="Calibri" panose="020F0502020204030204" pitchFamily="34" charset="0"/>
                              <a:cs typeface="Times New Roman" panose="02020603050405020304" pitchFamily="18" charset="0"/>
                            </a:rPr>
                            <m:t>𝑠</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𝑗𝑠</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r>
                            <a:rPr lang="es-CL" sz="1800" i="1">
                              <a:effectLst/>
                              <a:latin typeface="Cambria Math" panose="02040503050406030204" pitchFamily="18" charset="0"/>
                              <a:ea typeface="Calibri" panose="020F0502020204030204" pitchFamily="34" charset="0"/>
                              <a:cs typeface="Times New Roman" panose="02020603050405020304" pitchFamily="18" charset="0"/>
                            </a:rPr>
                            <m:t>𝑠</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𝑖𝑗</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23</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L" sz="1800" dirty="0">
                    <a:effectLst/>
                    <a:latin typeface="Calibri" panose="020F0502020204030204" pitchFamily="34" charset="0"/>
                    <a:ea typeface="Calibri" panose="020F0502020204030204" pitchFamily="34" charset="0"/>
                    <a:cs typeface="Times New Roman" panose="02020603050405020304" pitchFamily="18" charset="0"/>
                  </a:rPr>
                  <a:t>Pero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23</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es-CL"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𝑖𝑗</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CL" dirty="0"/>
              </a:p>
            </p:txBody>
          </p:sp>
        </mc:Choice>
        <mc:Fallback>
          <p:sp>
            <p:nvSpPr>
              <p:cNvPr id="3" name="Marcador de contenido 2">
                <a:extLst>
                  <a:ext uri="{FF2B5EF4-FFF2-40B4-BE49-F238E27FC236}">
                    <a16:creationId xmlns:a16="http://schemas.microsoft.com/office/drawing/2014/main" id="{0D424BC6-5D15-42D5-B251-D60733B4768A}"/>
                  </a:ext>
                </a:extLst>
              </p:cNvPr>
              <p:cNvSpPr>
                <a:spLocks noGrp="1" noRot="1" noChangeAspect="1" noMove="1" noResize="1" noEditPoints="1" noAdjustHandles="1" noChangeArrowheads="1" noChangeShapeType="1" noTextEdit="1"/>
              </p:cNvSpPr>
              <p:nvPr>
                <p:ph idx="1"/>
              </p:nvPr>
            </p:nvSpPr>
            <p:spPr>
              <a:xfrm>
                <a:off x="268448" y="238125"/>
                <a:ext cx="11291581" cy="5938838"/>
              </a:xfrm>
              <a:blipFill>
                <a:blip r:embed="rId2"/>
                <a:stretch>
                  <a:fillRect l="-432" t="-411"/>
                </a:stretch>
              </a:blipFill>
            </p:spPr>
            <p:txBody>
              <a:bodyPr/>
              <a:lstStyle/>
              <a:p>
                <a:r>
                  <a:rPr lang="es-CL">
                    <a:noFill/>
                  </a:rPr>
                  <a:t> </a:t>
                </a:r>
              </a:p>
            </p:txBody>
          </p:sp>
        </mc:Fallback>
      </mc:AlternateContent>
      <p:pic>
        <p:nvPicPr>
          <p:cNvPr id="4" name="Imagen 3">
            <a:extLst>
              <a:ext uri="{FF2B5EF4-FFF2-40B4-BE49-F238E27FC236}">
                <a16:creationId xmlns:a16="http://schemas.microsoft.com/office/drawing/2014/main" id="{DDB6B32E-AA52-4AB2-A4C9-D1F8CB2A3123}"/>
              </a:ext>
            </a:extLst>
          </p:cNvPr>
          <p:cNvPicPr>
            <a:picLocks noChangeAspect="1"/>
          </p:cNvPicPr>
          <p:nvPr/>
        </p:nvPicPr>
        <p:blipFill rotWithShape="1">
          <a:blip r:embed="rId3"/>
          <a:srcRect l="66406" t="33472" r="7500" b="20833"/>
          <a:stretch/>
        </p:blipFill>
        <p:spPr>
          <a:xfrm>
            <a:off x="1008951" y="681037"/>
            <a:ext cx="2069808" cy="2038824"/>
          </a:xfrm>
          <a:prstGeom prst="rect">
            <a:avLst/>
          </a:prstGeom>
        </p:spPr>
      </p:pic>
      <p:pic>
        <p:nvPicPr>
          <p:cNvPr id="5" name="Imagen 4">
            <a:extLst>
              <a:ext uri="{FF2B5EF4-FFF2-40B4-BE49-F238E27FC236}">
                <a16:creationId xmlns:a16="http://schemas.microsoft.com/office/drawing/2014/main" id="{116603F5-20A3-4879-8B32-814F2A2A8C49}"/>
              </a:ext>
            </a:extLst>
          </p:cNvPr>
          <p:cNvPicPr>
            <a:picLocks noChangeAspect="1"/>
          </p:cNvPicPr>
          <p:nvPr/>
        </p:nvPicPr>
        <p:blipFill>
          <a:blip r:embed="rId4"/>
          <a:stretch>
            <a:fillRect/>
          </a:stretch>
        </p:blipFill>
        <p:spPr>
          <a:xfrm>
            <a:off x="8866696" y="238125"/>
            <a:ext cx="3056856" cy="2618647"/>
          </a:xfrm>
          <a:prstGeom prst="rect">
            <a:avLst/>
          </a:prstGeom>
        </p:spPr>
      </p:pic>
      <p:pic>
        <p:nvPicPr>
          <p:cNvPr id="7" name="Imagen 6">
            <a:extLst>
              <a:ext uri="{FF2B5EF4-FFF2-40B4-BE49-F238E27FC236}">
                <a16:creationId xmlns:a16="http://schemas.microsoft.com/office/drawing/2014/main" id="{B57B0D56-7CB2-4C43-A11F-6008AA5B60D6}"/>
              </a:ext>
            </a:extLst>
          </p:cNvPr>
          <p:cNvPicPr>
            <a:picLocks noChangeAspect="1"/>
          </p:cNvPicPr>
          <p:nvPr/>
        </p:nvPicPr>
        <p:blipFill>
          <a:blip r:embed="rId5"/>
          <a:stretch>
            <a:fillRect/>
          </a:stretch>
        </p:blipFill>
        <p:spPr>
          <a:xfrm>
            <a:off x="9228704" y="4458208"/>
            <a:ext cx="2777924" cy="1817298"/>
          </a:xfrm>
          <a:prstGeom prst="rect">
            <a:avLst/>
          </a:prstGeom>
        </p:spPr>
      </p:pic>
    </p:spTree>
    <p:extLst>
      <p:ext uri="{BB962C8B-B14F-4D97-AF65-F5344CB8AC3E}">
        <p14:creationId xmlns:p14="http://schemas.microsoft.com/office/powerpoint/2010/main" val="231599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DAFC97E2-3AD9-4247-A8E7-254D221BB6C1}"/>
                  </a:ext>
                </a:extLst>
              </p:cNvPr>
              <p:cNvSpPr>
                <a:spLocks noGrp="1"/>
              </p:cNvSpPr>
              <p:nvPr>
                <p:ph idx="1"/>
              </p:nvPr>
            </p:nvSpPr>
            <p:spPr>
              <a:xfrm>
                <a:off x="838200" y="352425"/>
                <a:ext cx="10515600" cy="5824538"/>
              </a:xfrm>
            </p:spPr>
            <p:txBody>
              <a:bodyPr>
                <a:normAutofit/>
              </a:bodyPr>
              <a:lstStyle/>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𝑖𝑗</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𝑗</m:t>
                          </m:r>
                          <m:r>
                            <a:rPr lang="es-CL" sz="18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oMath>
                  </m:oMathPara>
                </a14:m>
                <a:endParaRPr lang="es-CL"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s-CL" sz="1800" b="1" dirty="0">
                    <a:effectLst/>
                    <a:latin typeface="Calibri" panose="020F0502020204030204" pitchFamily="34" charset="0"/>
                    <a:ea typeface="Times New Roman" panose="02020603050405020304" pitchFamily="18" charset="0"/>
                    <a:cs typeface="Times New Roman" panose="02020603050405020304" pitchFamily="18" charset="0"/>
                  </a:rPr>
                  <a:t>Cálculo de </a:t>
                </a:r>
                <a14:m>
                  <m:oMath xmlns:m="http://schemas.openxmlformats.org/officeDocument/2006/math">
                    <m:sSubSup>
                      <m:sSubSup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b="1" i="1">
                            <a:effectLst/>
                            <a:latin typeface="Cambria Math" panose="02040503050406030204" pitchFamily="18" charset="0"/>
                            <a:ea typeface="Calibri" panose="020F0502020204030204" pitchFamily="34" charset="0"/>
                            <a:cs typeface="Times New Roman" panose="02020603050405020304" pitchFamily="18" charset="0"/>
                          </a:rPr>
                          <m:t>𝝈</m:t>
                        </m:r>
                      </m:e>
                      <m:sub>
                        <m:r>
                          <a:rPr lang="es-CL" sz="1800" b="1" i="1">
                            <a:effectLst/>
                            <a:latin typeface="Cambria Math" panose="02040503050406030204" pitchFamily="18" charset="0"/>
                            <a:ea typeface="Calibri" panose="020F0502020204030204" pitchFamily="34" charset="0"/>
                            <a:cs typeface="Times New Roman" panose="02020603050405020304" pitchFamily="18" charset="0"/>
                          </a:rPr>
                          <m:t>𝟏𝟏</m:t>
                        </m:r>
                      </m:sub>
                      <m:sup>
                        <m:r>
                          <a:rPr lang="es-CL" sz="1800" b="1" i="1">
                            <a:effectLst/>
                            <a:latin typeface="Cambria Math" panose="02040503050406030204" pitchFamily="18" charset="0"/>
                            <a:ea typeface="Calibri" panose="020F0502020204030204" pitchFamily="34" charset="0"/>
                            <a:cs typeface="Times New Roman" panose="02020603050405020304" pitchFamily="18" charset="0"/>
                          </a:rPr>
                          <m:t>′</m:t>
                        </m:r>
                      </m:sup>
                    </m:sSubSup>
                  </m:oMath>
                </a14:m>
                <a:r>
                  <a:rPr lang="es-CL" sz="1800" b="1" dirty="0">
                    <a:effectLst/>
                    <a:latin typeface="Calibri" panose="020F0502020204030204" pitchFamily="34" charset="0"/>
                    <a:ea typeface="Times New Roman" panose="02020603050405020304" pitchFamily="18" charset="0"/>
                    <a:cs typeface="Times New Roman" panose="02020603050405020304" pitchFamily="18" charset="0"/>
                  </a:rPr>
                  <a:t>, con i=1, j=1: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L" sz="1800" dirty="0">
                    <a:effectLst/>
                    <a:latin typeface="Calibri" panose="020F0502020204030204" pitchFamily="34" charset="0"/>
                    <a:ea typeface="Times New Roman" panose="02020603050405020304" pitchFamily="18" charset="0"/>
                    <a:cs typeface="Times New Roman" panose="02020603050405020304" pitchFamily="18" charset="0"/>
                  </a:rPr>
                  <a:t>Pero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0.643</m:t>
                          </m:r>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s-CL" sz="1800" i="1">
                          <a:effectLst/>
                          <a:latin typeface="Cambria Math" panose="02040503050406030204" pitchFamily="18" charset="0"/>
                          <a:ea typeface="Calibri" panose="020F0502020204030204" pitchFamily="34" charset="0"/>
                          <a:cs typeface="Times New Roman" panose="02020603050405020304" pitchFamily="18" charset="0"/>
                        </a:rPr>
                        <m:t>∙10+2∙0.643∙−0.766∙5+</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s-CL" sz="1800" i="1">
                                  <a:effectLst/>
                                  <a:latin typeface="Cambria Math" panose="02040503050406030204" pitchFamily="18" charset="0"/>
                                  <a:ea typeface="Calibri" panose="020F0502020204030204" pitchFamily="34" charset="0"/>
                                  <a:cs typeface="Times New Roman" panose="02020603050405020304" pitchFamily="18" charset="0"/>
                                </a:rPr>
                                <m:t>−0.766</m:t>
                              </m:r>
                            </m:e>
                          </m:d>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s-CL" sz="1800" i="1">
                          <a:effectLst/>
                          <a:latin typeface="Cambria Math" panose="02040503050406030204" pitchFamily="18" charset="0"/>
                          <a:ea typeface="Calibri" panose="020F0502020204030204" pitchFamily="34" charset="0"/>
                          <a:cs typeface="Times New Roman" panose="02020603050405020304" pitchFamily="18" charset="0"/>
                        </a:rPr>
                        <m:t>∙20=10.944</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L" sz="1800" b="1" dirty="0">
                    <a:effectLst/>
                    <a:latin typeface="Calibri" panose="020F0502020204030204" pitchFamily="34" charset="0"/>
                    <a:ea typeface="Times New Roman" panose="02020603050405020304" pitchFamily="18" charset="0"/>
                    <a:cs typeface="Times New Roman" panose="02020603050405020304" pitchFamily="18" charset="0"/>
                  </a:rPr>
                  <a:t>Cálculo de </a:t>
                </a:r>
                <a14:m>
                  <m:oMath xmlns:m="http://schemas.openxmlformats.org/officeDocument/2006/math">
                    <m:sSubSup>
                      <m:sSubSup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b="1" i="1">
                            <a:effectLst/>
                            <a:latin typeface="Cambria Math" panose="02040503050406030204" pitchFamily="18" charset="0"/>
                            <a:ea typeface="Calibri" panose="020F0502020204030204" pitchFamily="34" charset="0"/>
                            <a:cs typeface="Times New Roman" panose="02020603050405020304" pitchFamily="18" charset="0"/>
                          </a:rPr>
                          <m:t>𝝈</m:t>
                        </m:r>
                      </m:e>
                      <m:sub>
                        <m:r>
                          <a:rPr lang="es-CL" sz="1800" b="1" i="1">
                            <a:effectLst/>
                            <a:latin typeface="Cambria Math" panose="02040503050406030204" pitchFamily="18" charset="0"/>
                            <a:ea typeface="Calibri" panose="020F0502020204030204" pitchFamily="34" charset="0"/>
                            <a:cs typeface="Times New Roman" panose="02020603050405020304" pitchFamily="18" charset="0"/>
                          </a:rPr>
                          <m:t>𝟑𝟑</m:t>
                        </m:r>
                      </m:sub>
                      <m:sup>
                        <m:r>
                          <a:rPr lang="es-CL" sz="1800" b="1" i="1">
                            <a:effectLst/>
                            <a:latin typeface="Cambria Math" panose="02040503050406030204" pitchFamily="18" charset="0"/>
                            <a:ea typeface="Calibri" panose="020F0502020204030204" pitchFamily="34" charset="0"/>
                            <a:cs typeface="Times New Roman" panose="02020603050405020304" pitchFamily="18" charset="0"/>
                          </a:rPr>
                          <m:t>′</m:t>
                        </m:r>
                      </m:sup>
                    </m:sSubSup>
                  </m:oMath>
                </a14:m>
                <a:r>
                  <a:rPr lang="es-CL" sz="1800" b="1" dirty="0">
                    <a:effectLst/>
                    <a:latin typeface="Calibri" panose="020F0502020204030204" pitchFamily="34" charset="0"/>
                    <a:ea typeface="Times New Roman" panose="02020603050405020304" pitchFamily="18" charset="0"/>
                    <a:cs typeface="Times New Roman" panose="02020603050405020304" pitchFamily="18" charset="0"/>
                  </a:rPr>
                  <a:t>, con i=3, j=3: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L" sz="1800" dirty="0">
                    <a:effectLst/>
                    <a:latin typeface="Calibri" panose="020F0502020204030204" pitchFamily="34" charset="0"/>
                    <a:ea typeface="Times New Roman" panose="02020603050405020304" pitchFamily="18" charset="0"/>
                    <a:cs typeface="Times New Roman" panose="02020603050405020304" pitchFamily="18" charset="0"/>
                  </a:rPr>
                  <a:t>Pero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i="1">
                              <a:effectLst/>
                              <a:latin typeface="Cambria Math" panose="020405030504060302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effectLst/>
                              <a:latin typeface="Cambria Math" panose="02040503050406030204" pitchFamily="18" charset="0"/>
                            </a:rPr>
                          </m:ctrlPr>
                        </m:s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0.766</m:t>
                          </m:r>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s-CL" sz="1800" i="1">
                          <a:effectLst/>
                          <a:latin typeface="Cambria Math" panose="02040503050406030204" pitchFamily="18" charset="0"/>
                          <a:ea typeface="Calibri" panose="020F0502020204030204" pitchFamily="34" charset="0"/>
                          <a:cs typeface="Times New Roman" panose="02020603050405020304" pitchFamily="18" charset="0"/>
                        </a:rPr>
                        <m:t>∙10+2∙0.766∙0.643∙5+</m:t>
                      </m:r>
                      <m:sSup>
                        <m:sSupPr>
                          <m:ctrlPr>
                            <a:rPr lang="en-US" i="1">
                              <a:effectLst/>
                              <a:latin typeface="Cambria Math" panose="02040503050406030204" pitchFamily="18" charset="0"/>
                            </a:rPr>
                          </m:ctrlPr>
                        </m:s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0.643</m:t>
                          </m:r>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s-CL" sz="1800" i="1">
                          <a:effectLst/>
                          <a:latin typeface="Cambria Math" panose="02040503050406030204" pitchFamily="18" charset="0"/>
                          <a:ea typeface="Calibri" panose="020F0502020204030204" pitchFamily="34" charset="0"/>
                          <a:cs typeface="Times New Roman" panose="02020603050405020304" pitchFamily="18" charset="0"/>
                        </a:rPr>
                        <m:t>∙20=19.061</m:t>
                      </m:r>
                    </m:oMath>
                  </m:oMathPara>
                </a14:m>
                <a:endParaRPr lang="es-CL" dirty="0"/>
              </a:p>
            </p:txBody>
          </p:sp>
        </mc:Choice>
        <mc:Fallback>
          <p:sp>
            <p:nvSpPr>
              <p:cNvPr id="3" name="Marcador de contenido 2">
                <a:extLst>
                  <a:ext uri="{FF2B5EF4-FFF2-40B4-BE49-F238E27FC236}">
                    <a16:creationId xmlns:a16="http://schemas.microsoft.com/office/drawing/2014/main" id="{DAFC97E2-3AD9-4247-A8E7-254D221BB6C1}"/>
                  </a:ext>
                </a:extLst>
              </p:cNvPr>
              <p:cNvSpPr>
                <a:spLocks noGrp="1" noRot="1" noChangeAspect="1" noMove="1" noResize="1" noEditPoints="1" noAdjustHandles="1" noChangeArrowheads="1" noChangeShapeType="1" noTextEdit="1"/>
              </p:cNvSpPr>
              <p:nvPr>
                <p:ph idx="1"/>
              </p:nvPr>
            </p:nvSpPr>
            <p:spPr>
              <a:xfrm>
                <a:off x="838200" y="352425"/>
                <a:ext cx="10515600" cy="5824538"/>
              </a:xfrm>
              <a:blipFill>
                <a:blip r:embed="rId2"/>
                <a:stretch>
                  <a:fillRect l="-522"/>
                </a:stretch>
              </a:blipFill>
            </p:spPr>
            <p:txBody>
              <a:bodyPr/>
              <a:lstStyle/>
              <a:p>
                <a:r>
                  <a:rPr lang="es-CL">
                    <a:noFill/>
                  </a:rPr>
                  <a:t> </a:t>
                </a:r>
              </a:p>
            </p:txBody>
          </p:sp>
        </mc:Fallback>
      </mc:AlternateContent>
    </p:spTree>
    <p:extLst>
      <p:ext uri="{BB962C8B-B14F-4D97-AF65-F5344CB8AC3E}">
        <p14:creationId xmlns:p14="http://schemas.microsoft.com/office/powerpoint/2010/main" val="3133061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77821EE-0901-4289-8ECD-3ACB3233A5F1}"/>
                  </a:ext>
                </a:extLst>
              </p:cNvPr>
              <p:cNvSpPr>
                <a:spLocks noGrp="1"/>
              </p:cNvSpPr>
              <p:nvPr>
                <p:ph idx="1"/>
              </p:nvPr>
            </p:nvSpPr>
            <p:spPr>
              <a:xfrm>
                <a:off x="590550" y="739775"/>
                <a:ext cx="10515600" cy="4351338"/>
              </a:xfrm>
            </p:spPr>
            <p:txBody>
              <a:bodyPr/>
              <a:lstStyle/>
              <a:p>
                <a:pPr marL="0" indent="0">
                  <a:lnSpc>
                    <a:spcPct val="107000"/>
                  </a:lnSpc>
                  <a:spcAft>
                    <a:spcPts val="800"/>
                  </a:spcAft>
                  <a:buNone/>
                </a:pPr>
                <a:r>
                  <a:rPr lang="es-CL" sz="1800" b="1" dirty="0">
                    <a:effectLst/>
                    <a:latin typeface="Calibri" panose="020F0502020204030204" pitchFamily="34" charset="0"/>
                    <a:ea typeface="Times New Roman" panose="02020603050405020304" pitchFamily="18" charset="0"/>
                    <a:cs typeface="Times New Roman" panose="02020603050405020304" pitchFamily="18" charset="0"/>
                  </a:rPr>
                  <a:t>Cálculo de </a:t>
                </a:r>
                <a14:m>
                  <m:oMath xmlns:m="http://schemas.openxmlformats.org/officeDocument/2006/math">
                    <m:sSubSup>
                      <m:sSubSup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b="1" i="1">
                            <a:effectLst/>
                            <a:latin typeface="Cambria Math" panose="02040503050406030204" pitchFamily="18" charset="0"/>
                            <a:ea typeface="Calibri" panose="020F0502020204030204" pitchFamily="34" charset="0"/>
                            <a:cs typeface="Times New Roman" panose="02020603050405020304" pitchFamily="18" charset="0"/>
                          </a:rPr>
                          <m:t>𝝈</m:t>
                        </m:r>
                      </m:e>
                      <m:sub>
                        <m:r>
                          <a:rPr lang="es-CL" sz="1800" b="1" i="1">
                            <a:effectLst/>
                            <a:latin typeface="Cambria Math" panose="02040503050406030204" pitchFamily="18" charset="0"/>
                            <a:ea typeface="Calibri" panose="020F0502020204030204" pitchFamily="34" charset="0"/>
                            <a:cs typeface="Times New Roman" panose="02020603050405020304" pitchFamily="18" charset="0"/>
                          </a:rPr>
                          <m:t>𝟏𝟑</m:t>
                        </m:r>
                      </m:sub>
                      <m:sup>
                        <m:r>
                          <a:rPr lang="es-CL" sz="1800" b="1" i="1">
                            <a:effectLst/>
                            <a:latin typeface="Cambria Math" panose="02040503050406030204" pitchFamily="18" charset="0"/>
                            <a:ea typeface="Calibri" panose="020F0502020204030204" pitchFamily="34" charset="0"/>
                            <a:cs typeface="Times New Roman" panose="02020603050405020304" pitchFamily="18" charset="0"/>
                          </a:rPr>
                          <m:t>′</m:t>
                        </m:r>
                      </m:sup>
                    </m:sSubSup>
                  </m:oMath>
                </a14:m>
                <a:r>
                  <a:rPr lang="es-CL" sz="1800" b="1" dirty="0">
                    <a:effectLst/>
                    <a:latin typeface="Calibri" panose="020F0502020204030204" pitchFamily="34" charset="0"/>
                    <a:ea typeface="Times New Roman" panose="02020603050405020304" pitchFamily="18" charset="0"/>
                    <a:cs typeface="Times New Roman" panose="02020603050405020304" pitchFamily="18" charset="0"/>
                  </a:rPr>
                  <a:t>, con i=1, j=3: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32</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22</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31</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33</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13</m:t>
                          </m:r>
                        </m:sub>
                        <m:sup>
                          <m:r>
                            <a:rPr lang="es-CL"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s-CL" sz="1800" i="1">
                          <a:effectLst/>
                          <a:latin typeface="Cambria Math" panose="02040503050406030204" pitchFamily="18" charset="0"/>
                          <a:ea typeface="Calibri" panose="020F0502020204030204" pitchFamily="34" charset="0"/>
                          <a:cs typeface="Times New Roman" panose="02020603050405020304" pitchFamily="18" charset="0"/>
                        </a:rPr>
                        <m:t>=0.643∙0.766∙10+</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0.643</m:t>
                          </m:r>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s-CL" sz="1800" i="1">
                          <a:effectLst/>
                          <a:latin typeface="Cambria Math" panose="02040503050406030204" pitchFamily="18" charset="0"/>
                          <a:ea typeface="Calibri" panose="020F0502020204030204" pitchFamily="34" charset="0"/>
                          <a:cs typeface="Times New Roman" panose="02020603050405020304" pitchFamily="18" charset="0"/>
                        </a:rPr>
                        <m:t>∙5+0.766∙−0.766∙5−0.766∙0.643∙20=−5.792</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L" sz="1800" dirty="0">
                    <a:effectLst/>
                    <a:latin typeface="Calibri" panose="020F0502020204030204" pitchFamily="34" charset="0"/>
                    <a:ea typeface="Times New Roman" panose="02020603050405020304" pitchFamily="18" charset="0"/>
                    <a:cs typeface="Times New Roman" panose="02020603050405020304" pitchFamily="18" charset="0"/>
                  </a:rPr>
                  <a:t>Finalmente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L" sz="18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s-CL" sz="1800" i="1">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s-CL" sz="18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mPr>
                          <m:mr>
                            <m:e>
                              <m:r>
                                <a:rPr lang="es-CL" sz="1800" i="1">
                                  <a:effectLst/>
                                  <a:latin typeface="Cambria Math" panose="02040503050406030204" pitchFamily="18" charset="0"/>
                                  <a:ea typeface="Calibri" panose="020F0502020204030204" pitchFamily="34" charset="0"/>
                                  <a:cs typeface="Times New Roman" panose="02020603050405020304" pitchFamily="18" charset="0"/>
                                </a:rPr>
                                <m:t>10.944</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5.792</m:t>
                              </m:r>
                            </m:e>
                          </m:mr>
                          <m:mr>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12</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mr>
                          <m:mr>
                            <m:e>
                              <m:r>
                                <a:rPr lang="es-CL" sz="1800" i="1">
                                  <a:effectLst/>
                                  <a:latin typeface="Cambria Math" panose="02040503050406030204" pitchFamily="18" charset="0"/>
                                  <a:ea typeface="Calibri" panose="020F0502020204030204" pitchFamily="34" charset="0"/>
                                  <a:cs typeface="Times New Roman" panose="02020603050405020304" pitchFamily="18" charset="0"/>
                                </a:rPr>
                                <m:t>5.792</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0</m:t>
                              </m:r>
                            </m:e>
                            <m:e>
                              <m:r>
                                <a:rPr lang="es-CL" sz="1800" i="1">
                                  <a:effectLst/>
                                  <a:latin typeface="Cambria Math" panose="02040503050406030204" pitchFamily="18" charset="0"/>
                                  <a:ea typeface="Calibri" panose="020F0502020204030204" pitchFamily="34" charset="0"/>
                                  <a:cs typeface="Times New Roman" panose="02020603050405020304" pitchFamily="18" charset="0"/>
                                </a:rPr>
                                <m:t>19.061</m:t>
                              </m:r>
                            </m:e>
                          </m:mr>
                        </m:m>
                      </m:e>
                    </m:d>
                  </m:oMath>
                </a14:m>
                <a:r>
                  <a:rPr lang="es-CL" sz="18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f>
                      <m:fPr>
                        <m:type m:val="skw"/>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s-CL" sz="1800" i="1">
                            <a:effectLst/>
                            <a:latin typeface="Cambria Math" panose="02040503050406030204" pitchFamily="18" charset="0"/>
                            <a:ea typeface="Calibri" panose="020F0502020204030204" pitchFamily="34" charset="0"/>
                            <a:cs typeface="Times New Roman" panose="02020603050405020304" pitchFamily="18" charset="0"/>
                          </a:rPr>
                          <m:t>𝑘𝑔</m:t>
                        </m:r>
                      </m:num>
                      <m:den>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CL" sz="1800" i="1">
                                <a:effectLst/>
                                <a:latin typeface="Cambria Math" panose="02040503050406030204" pitchFamily="18" charset="0"/>
                                <a:ea typeface="Calibri" panose="020F0502020204030204" pitchFamily="34" charset="0"/>
                                <a:cs typeface="Times New Roman" panose="02020603050405020304" pitchFamily="18" charset="0"/>
                              </a:rPr>
                              <m:t>𝑚𝑚</m:t>
                            </m:r>
                          </m:e>
                          <m:sup>
                            <m:r>
                              <a:rPr lang="es-CL" sz="1800" i="1">
                                <a:effectLst/>
                                <a:latin typeface="Cambria Math" panose="02040503050406030204" pitchFamily="18" charset="0"/>
                                <a:ea typeface="Calibri" panose="020F0502020204030204" pitchFamily="34" charset="0"/>
                                <a:cs typeface="Times New Roman" panose="02020603050405020304" pitchFamily="18" charset="0"/>
                              </a:rPr>
                              <m:t>2</m:t>
                            </m:r>
                          </m:sup>
                        </m:sSup>
                      </m:den>
                    </m:f>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CL" dirty="0"/>
              </a:p>
            </p:txBody>
          </p:sp>
        </mc:Choice>
        <mc:Fallback xmlns="">
          <p:sp>
            <p:nvSpPr>
              <p:cNvPr id="3" name="Marcador de contenido 2">
                <a:extLst>
                  <a:ext uri="{FF2B5EF4-FFF2-40B4-BE49-F238E27FC236}">
                    <a16:creationId xmlns:a16="http://schemas.microsoft.com/office/drawing/2014/main" id="{677821EE-0901-4289-8ECD-3ACB3233A5F1}"/>
                  </a:ext>
                </a:extLst>
              </p:cNvPr>
              <p:cNvSpPr>
                <a:spLocks noGrp="1" noRot="1" noChangeAspect="1" noMove="1" noResize="1" noEditPoints="1" noAdjustHandles="1" noChangeArrowheads="1" noChangeShapeType="1" noTextEdit="1"/>
              </p:cNvSpPr>
              <p:nvPr>
                <p:ph idx="1"/>
              </p:nvPr>
            </p:nvSpPr>
            <p:spPr>
              <a:xfrm>
                <a:off x="590550" y="739775"/>
                <a:ext cx="10515600" cy="4351338"/>
              </a:xfrm>
              <a:blipFill>
                <a:blip r:embed="rId2"/>
                <a:stretch>
                  <a:fillRect l="-522" t="-560"/>
                </a:stretch>
              </a:blipFill>
            </p:spPr>
            <p:txBody>
              <a:bodyPr/>
              <a:lstStyle/>
              <a:p>
                <a:r>
                  <a:rPr lang="es-CL">
                    <a:noFill/>
                  </a:rPr>
                  <a:t> </a:t>
                </a:r>
              </a:p>
            </p:txBody>
          </p:sp>
        </mc:Fallback>
      </mc:AlternateContent>
    </p:spTree>
    <p:extLst>
      <p:ext uri="{BB962C8B-B14F-4D97-AF65-F5344CB8AC3E}">
        <p14:creationId xmlns:p14="http://schemas.microsoft.com/office/powerpoint/2010/main" val="1778356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91F04-95F8-4A46-BCF9-8FEB6CE8D478}"/>
              </a:ext>
            </a:extLst>
          </p:cNvPr>
          <p:cNvSpPr>
            <a:spLocks noGrp="1"/>
          </p:cNvSpPr>
          <p:nvPr>
            <p:ph type="title"/>
          </p:nvPr>
        </p:nvSpPr>
        <p:spPr/>
        <p:txBody>
          <a:bodyPr/>
          <a:lstStyle/>
          <a:p>
            <a:r>
              <a:rPr lang="es-CL" dirty="0"/>
              <a:t>Ejercicio 2</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2EDEE4F3-9ACD-4C90-ACD7-7C1FCC87D050}"/>
                  </a:ext>
                </a:extLst>
              </p:cNvPr>
              <p:cNvSpPr>
                <a:spLocks noGrp="1"/>
              </p:cNvSpPr>
              <p:nvPr>
                <p:ph idx="1"/>
              </p:nvPr>
            </p:nvSpPr>
            <p:spPr/>
            <p:txBody>
              <a:bodyPr>
                <a:normAutofit/>
              </a:bodyPr>
              <a:lstStyle/>
              <a:p>
                <a:pPr marL="0" indent="0">
                  <a:buNone/>
                </a:pPr>
                <a:r>
                  <a:rPr lang="es-CL" sz="2000" dirty="0"/>
                  <a:t>Dado el siguiente tensor de esfuerzo en un medio continuo:</a:t>
                </a:r>
              </a:p>
              <a:p>
                <a:pPr marL="0" indent="0">
                  <a:buNone/>
                </a:pPr>
                <a14:m>
                  <m:oMathPara xmlns:m="http://schemas.openxmlformats.org/officeDocument/2006/math">
                    <m:oMathParaPr>
                      <m:jc m:val="centerGroup"/>
                    </m:oMathParaPr>
                    <m:oMath xmlns:m="http://schemas.openxmlformats.org/officeDocument/2006/math">
                      <m:sSub>
                        <m:sSubPr>
                          <m:ctrlPr>
                            <a:rPr lang="es-CL" sz="2000" i="1" smtClean="0">
                              <a:latin typeface="Cambria Math" panose="02040503050406030204" pitchFamily="18" charset="0"/>
                            </a:rPr>
                          </m:ctrlPr>
                        </m:sSub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𝑖𝑗</m:t>
                          </m:r>
                        </m:sub>
                      </m:sSub>
                      <m:r>
                        <a:rPr lang="es-CL" sz="2000" b="0" i="1" smtClean="0">
                          <a:latin typeface="Cambria Math" panose="02040503050406030204" pitchFamily="18" charset="0"/>
                        </a:rPr>
                        <m:t>=</m:t>
                      </m:r>
                      <m:d>
                        <m:dPr>
                          <m:begChr m:val="["/>
                          <m:endChr m:val="]"/>
                          <m:ctrlPr>
                            <a:rPr lang="es-CL" sz="2000" b="0" i="1" smtClean="0">
                              <a:latin typeface="Cambria Math" panose="02040503050406030204" pitchFamily="18" charset="0"/>
                            </a:rPr>
                          </m:ctrlPr>
                        </m:dPr>
                        <m:e>
                          <m:m>
                            <m:mPr>
                              <m:mcs>
                                <m:mc>
                                  <m:mcPr>
                                    <m:count m:val="3"/>
                                    <m:mcJc m:val="center"/>
                                  </m:mcPr>
                                </m:mc>
                              </m:mcs>
                              <m:ctrlPr>
                                <a:rPr lang="es-CL" sz="2000" b="0" i="1" smtClean="0">
                                  <a:latin typeface="Cambria Math" panose="02040503050406030204" pitchFamily="18" charset="0"/>
                                </a:rPr>
                              </m:ctrlPr>
                            </m:mPr>
                            <m:mr>
                              <m:e>
                                <m:r>
                                  <m:rPr>
                                    <m:brk m:alnAt="7"/>
                                  </m:rPr>
                                  <a:rPr lang="es-CL" sz="2000" b="0" i="1" smtClean="0">
                                    <a:latin typeface="Cambria Math" panose="02040503050406030204" pitchFamily="18" charset="0"/>
                                  </a:rPr>
                                  <m:t>1</m:t>
                                </m:r>
                                <m:r>
                                  <a:rPr lang="es-CL" sz="2000" b="0" i="1" smtClean="0">
                                    <a:latin typeface="Cambria Math" panose="02040503050406030204" pitchFamily="18" charset="0"/>
                                  </a:rPr>
                                  <m:t>0</m:t>
                                </m:r>
                              </m:e>
                              <m:e>
                                <m:r>
                                  <a:rPr lang="es-CL" sz="2000" b="0" i="1" smtClean="0">
                                    <a:latin typeface="Cambria Math" panose="02040503050406030204" pitchFamily="18" charset="0"/>
                                  </a:rPr>
                                  <m:t>0</m:t>
                                </m:r>
                              </m:e>
                              <m:e>
                                <m:r>
                                  <a:rPr lang="es-CL" sz="2000" b="0" i="1" smtClean="0">
                                    <a:latin typeface="Cambria Math" panose="02040503050406030204" pitchFamily="18" charset="0"/>
                                  </a:rPr>
                                  <m:t>0</m:t>
                                </m:r>
                              </m:e>
                            </m:mr>
                            <m:mr>
                              <m:e>
                                <m:r>
                                  <a:rPr lang="es-CL" sz="2000" b="0" i="1" smtClean="0">
                                    <a:latin typeface="Cambria Math" panose="02040503050406030204" pitchFamily="18" charset="0"/>
                                  </a:rPr>
                                  <m:t>0</m:t>
                                </m:r>
                              </m:e>
                              <m:e>
                                <m:r>
                                  <a:rPr lang="es-CL" sz="2000" b="0" i="1" smtClean="0">
                                    <a:latin typeface="Cambria Math" panose="02040503050406030204" pitchFamily="18" charset="0"/>
                                  </a:rPr>
                                  <m:t>5</m:t>
                                </m:r>
                              </m:e>
                              <m:e>
                                <m:r>
                                  <a:rPr lang="es-CL" sz="2000" b="0" i="1" smtClean="0">
                                    <a:latin typeface="Cambria Math" panose="02040503050406030204" pitchFamily="18" charset="0"/>
                                  </a:rPr>
                                  <m:t>3</m:t>
                                </m:r>
                              </m:e>
                            </m:mr>
                            <m:mr>
                              <m:e>
                                <m:r>
                                  <a:rPr lang="es-CL" sz="2000" b="0" i="1" smtClean="0">
                                    <a:latin typeface="Cambria Math" panose="02040503050406030204" pitchFamily="18" charset="0"/>
                                  </a:rPr>
                                  <m:t>0</m:t>
                                </m:r>
                              </m:e>
                              <m:e>
                                <m:r>
                                  <a:rPr lang="es-CL" sz="2000" b="0" i="1" smtClean="0">
                                    <a:latin typeface="Cambria Math" panose="02040503050406030204" pitchFamily="18" charset="0"/>
                                  </a:rPr>
                                  <m:t>3</m:t>
                                </m:r>
                              </m:e>
                              <m:e>
                                <m:r>
                                  <a:rPr lang="es-CL" sz="2000" b="0" i="1" smtClean="0">
                                    <a:latin typeface="Cambria Math" panose="02040503050406030204" pitchFamily="18" charset="0"/>
                                  </a:rPr>
                                  <m:t>7</m:t>
                                </m:r>
                              </m:e>
                            </m:mr>
                          </m:m>
                        </m:e>
                      </m:d>
                      <m:f>
                        <m:fPr>
                          <m:type m:val="skw"/>
                          <m:ctrlPr>
                            <a:rPr lang="es-CL" sz="2000" b="0" i="1" smtClean="0">
                              <a:latin typeface="Cambria Math" panose="02040503050406030204" pitchFamily="18" charset="0"/>
                            </a:rPr>
                          </m:ctrlPr>
                        </m:fPr>
                        <m:num>
                          <m:r>
                            <a:rPr lang="es-CL" sz="2000" b="0" i="1" smtClean="0">
                              <a:latin typeface="Cambria Math" panose="02040503050406030204" pitchFamily="18" charset="0"/>
                            </a:rPr>
                            <m:t>𝐾𝑔</m:t>
                          </m:r>
                        </m:num>
                        <m:den>
                          <m:sSup>
                            <m:sSupPr>
                              <m:ctrlPr>
                                <a:rPr lang="es-CL" sz="2000" b="0" i="1" smtClean="0">
                                  <a:latin typeface="Cambria Math" panose="02040503050406030204" pitchFamily="18" charset="0"/>
                                </a:rPr>
                              </m:ctrlPr>
                            </m:sSupPr>
                            <m:e>
                              <m:r>
                                <a:rPr lang="es-CL" sz="2000" b="0" i="1" smtClean="0">
                                  <a:latin typeface="Cambria Math" panose="02040503050406030204" pitchFamily="18" charset="0"/>
                                </a:rPr>
                                <m:t>𝑚𝑚</m:t>
                              </m:r>
                            </m:e>
                            <m:sup>
                              <m:r>
                                <a:rPr lang="es-CL" sz="2000" b="0" i="1" smtClean="0">
                                  <a:latin typeface="Cambria Math" panose="02040503050406030204" pitchFamily="18" charset="0"/>
                                </a:rPr>
                                <m:t>2</m:t>
                              </m:r>
                            </m:sup>
                          </m:sSup>
                        </m:den>
                      </m:f>
                    </m:oMath>
                  </m:oMathPara>
                </a14:m>
                <a:endParaRPr lang="es-CL" sz="2000" dirty="0"/>
              </a:p>
              <a:p>
                <a:pPr marL="0" indent="0">
                  <a:buNone/>
                </a:pPr>
                <a:r>
                  <a:rPr lang="es-CL" sz="2000" dirty="0"/>
                  <a:t>Determine</a:t>
                </a:r>
              </a:p>
              <a:p>
                <a:pPr marL="342900" indent="-342900">
                  <a:buAutoNum type="alphaLcParenR"/>
                </a:pPr>
                <a:r>
                  <a:rPr lang="es-CL" sz="2000" dirty="0"/>
                  <a:t>Direcciones normales principales</a:t>
                </a:r>
              </a:p>
              <a:p>
                <a:pPr marL="342900" indent="-342900">
                  <a:buAutoNum type="alphaLcParenR"/>
                </a:pPr>
                <a14:m>
                  <m:oMath xmlns:m="http://schemas.openxmlformats.org/officeDocument/2006/math">
                    <m:sSub>
                      <m:sSubPr>
                        <m:ctrlPr>
                          <a:rPr lang="es-CL" sz="2000" i="1" smtClean="0">
                            <a:latin typeface="Cambria Math" panose="02040503050406030204" pitchFamily="18" charset="0"/>
                          </a:rPr>
                        </m:ctrlPr>
                      </m:sSub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𝑖</m:t>
                        </m:r>
                      </m:sub>
                    </m:sSub>
                    <m:r>
                      <a:rPr lang="es-CL" sz="2000" b="0" i="1" smtClean="0">
                        <a:latin typeface="Cambria Math" panose="02040503050406030204" pitchFamily="18" charset="0"/>
                      </a:rPr>
                      <m:t>′</m:t>
                    </m:r>
                  </m:oMath>
                </a14:m>
                <a:r>
                  <a:rPr lang="es-CL" sz="2000" dirty="0"/>
                  <a:t> , sus componentes normales y de corte en los planos cuyos normales tienen los siguientes cosenos directores </a:t>
                </a:r>
                <a14:m>
                  <m:oMath xmlns:m="http://schemas.openxmlformats.org/officeDocument/2006/math">
                    <m:d>
                      <m:dPr>
                        <m:ctrlPr>
                          <a:rPr lang="es-CL" sz="2000" i="1" smtClean="0">
                            <a:latin typeface="Cambria Math" panose="02040503050406030204" pitchFamily="18" charset="0"/>
                          </a:rPr>
                        </m:ctrlPr>
                      </m:dPr>
                      <m:e>
                        <m:f>
                          <m:fPr>
                            <m:ctrlPr>
                              <a:rPr lang="es-CL" sz="2000" i="1" smtClean="0">
                                <a:latin typeface="Cambria Math" panose="02040503050406030204" pitchFamily="18" charset="0"/>
                              </a:rPr>
                            </m:ctrlPr>
                          </m:fPr>
                          <m:num>
                            <m:r>
                              <a:rPr lang="es-CL" sz="2000" b="0" i="1" smtClean="0">
                                <a:latin typeface="Cambria Math" panose="02040503050406030204" pitchFamily="18" charset="0"/>
                              </a:rPr>
                              <m:t>1</m:t>
                            </m:r>
                          </m:num>
                          <m:den>
                            <m:r>
                              <a:rPr lang="es-CL" sz="2000" i="1" smtClean="0">
                                <a:latin typeface="Cambria Math" panose="02040503050406030204" pitchFamily="18" charset="0"/>
                                <a:ea typeface="Cambria Math" panose="02040503050406030204" pitchFamily="18" charset="0"/>
                              </a:rPr>
                              <m:t>√</m:t>
                            </m:r>
                            <m:r>
                              <a:rPr lang="es-CL" sz="2000" b="0" i="1" smtClean="0">
                                <a:latin typeface="Cambria Math" panose="02040503050406030204" pitchFamily="18" charset="0"/>
                                <a:ea typeface="Cambria Math" panose="02040503050406030204" pitchFamily="18" charset="0"/>
                              </a:rPr>
                              <m:t>2</m:t>
                            </m:r>
                          </m:den>
                        </m:f>
                        <m:r>
                          <a:rPr lang="es-CL" sz="2000" b="0" i="1" smtClean="0">
                            <a:latin typeface="Cambria Math" panose="02040503050406030204" pitchFamily="18" charset="0"/>
                          </a:rPr>
                          <m:t>,</m:t>
                        </m:r>
                        <m:f>
                          <m:fPr>
                            <m:ctrlPr>
                              <a:rPr lang="es-CL" sz="2000" b="0" i="1" smtClean="0">
                                <a:latin typeface="Cambria Math" panose="02040503050406030204" pitchFamily="18" charset="0"/>
                              </a:rPr>
                            </m:ctrlPr>
                          </m:fPr>
                          <m:num>
                            <m:r>
                              <a:rPr lang="es-CL" sz="2000" b="0" i="1" smtClean="0">
                                <a:latin typeface="Cambria Math" panose="02040503050406030204" pitchFamily="18" charset="0"/>
                              </a:rPr>
                              <m:t>1</m:t>
                            </m:r>
                          </m:num>
                          <m:den>
                            <m:r>
                              <a:rPr lang="es-CL" sz="2000" b="0" i="1" smtClean="0">
                                <a:latin typeface="Cambria Math" panose="02040503050406030204" pitchFamily="18" charset="0"/>
                              </a:rPr>
                              <m:t>2</m:t>
                            </m:r>
                          </m:den>
                        </m:f>
                        <m:r>
                          <a:rPr lang="es-CL" sz="2000" b="0" i="1" smtClean="0">
                            <a:latin typeface="Cambria Math" panose="02040503050406030204" pitchFamily="18" charset="0"/>
                          </a:rPr>
                          <m:t>,</m:t>
                        </m:r>
                        <m:f>
                          <m:fPr>
                            <m:ctrlPr>
                              <a:rPr lang="es-CL" sz="2000" b="0" i="1" smtClean="0">
                                <a:latin typeface="Cambria Math" panose="02040503050406030204" pitchFamily="18" charset="0"/>
                              </a:rPr>
                            </m:ctrlPr>
                          </m:fPr>
                          <m:num>
                            <m:r>
                              <a:rPr lang="es-CL" sz="2000" b="0" i="1" smtClean="0">
                                <a:latin typeface="Cambria Math" panose="02040503050406030204" pitchFamily="18" charset="0"/>
                              </a:rPr>
                              <m:t>1</m:t>
                            </m:r>
                          </m:num>
                          <m:den>
                            <m:r>
                              <a:rPr lang="es-CL" sz="2000" b="0" i="1" smtClean="0">
                                <a:latin typeface="Cambria Math" panose="02040503050406030204" pitchFamily="18" charset="0"/>
                              </a:rPr>
                              <m:t>2</m:t>
                            </m:r>
                          </m:den>
                        </m:f>
                      </m:e>
                    </m:d>
                  </m:oMath>
                </a14:m>
                <a:r>
                  <a:rPr lang="es-CL" sz="2000" dirty="0"/>
                  <a:t> y </a:t>
                </a:r>
                <a14:m>
                  <m:oMath xmlns:m="http://schemas.openxmlformats.org/officeDocument/2006/math">
                    <m:d>
                      <m:dPr>
                        <m:ctrlPr>
                          <a:rPr lang="es-CL" sz="2000" i="1">
                            <a:latin typeface="Cambria Math" panose="02040503050406030204" pitchFamily="18" charset="0"/>
                          </a:rPr>
                        </m:ctrlPr>
                      </m:dPr>
                      <m:e>
                        <m:r>
                          <a:rPr lang="es-CL" sz="2000" b="0" i="1" smtClean="0">
                            <a:latin typeface="Cambria Math" panose="02040503050406030204" pitchFamily="18" charset="0"/>
                          </a:rPr>
                          <m:t>1,0,0</m:t>
                        </m:r>
                      </m:e>
                    </m:d>
                  </m:oMath>
                </a14:m>
                <a:r>
                  <a:rPr lang="es-CL" sz="2000" dirty="0"/>
                  <a:t> respecto a las direcciones normales principales</a:t>
                </a:r>
              </a:p>
              <a:p>
                <a:endParaRPr lang="es-CL" dirty="0"/>
              </a:p>
            </p:txBody>
          </p:sp>
        </mc:Choice>
        <mc:Fallback>
          <p:sp>
            <p:nvSpPr>
              <p:cNvPr id="3" name="Marcador de contenido 2">
                <a:extLst>
                  <a:ext uri="{FF2B5EF4-FFF2-40B4-BE49-F238E27FC236}">
                    <a16:creationId xmlns:a16="http://schemas.microsoft.com/office/drawing/2014/main" id="{2EDEE4F3-9ACD-4C90-ACD7-7C1FCC87D050}"/>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s-CL">
                    <a:noFill/>
                  </a:rPr>
                  <a:t> </a:t>
                </a:r>
              </a:p>
            </p:txBody>
          </p:sp>
        </mc:Fallback>
      </mc:AlternateContent>
    </p:spTree>
    <p:extLst>
      <p:ext uri="{BB962C8B-B14F-4D97-AF65-F5344CB8AC3E}">
        <p14:creationId xmlns:p14="http://schemas.microsoft.com/office/powerpoint/2010/main" val="3853355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67FF899-9D62-48D2-B0ED-A8C211B9FD06}"/>
                  </a:ext>
                </a:extLst>
              </p:cNvPr>
              <p:cNvSpPr>
                <a:spLocks noGrp="1"/>
              </p:cNvSpPr>
              <p:nvPr>
                <p:ph idx="1"/>
              </p:nvPr>
            </p:nvSpPr>
            <p:spPr>
              <a:xfrm>
                <a:off x="428625" y="200026"/>
                <a:ext cx="10458449" cy="6334124"/>
              </a:xfrm>
            </p:spPr>
            <p:txBody>
              <a:bodyPr>
                <a:normAutofit/>
              </a:bodyPr>
              <a:lstStyle/>
              <a:p>
                <a:pPr marL="0" indent="0">
                  <a:buNone/>
                </a:pPr>
                <a:r>
                  <a:rPr lang="es-CL" sz="1800" dirty="0"/>
                  <a:t>Solución: a) Nos piden obtener las direcciones normales principales pero para eso primero necesitamos conocer los valores de los esfuerzos normales principales </a:t>
                </a:r>
                <a14:m>
                  <m:oMath xmlns:m="http://schemas.openxmlformats.org/officeDocument/2006/math">
                    <m:r>
                      <a:rPr lang="es-CL" sz="1800" i="1" smtClean="0">
                        <a:latin typeface="Cambria Math" panose="02040503050406030204" pitchFamily="18" charset="0"/>
                        <a:ea typeface="Cambria Math" panose="02040503050406030204" pitchFamily="18" charset="0"/>
                      </a:rPr>
                      <m:t>𝜎</m:t>
                    </m:r>
                    <m:d>
                      <m:dPr>
                        <m:ctrlPr>
                          <a:rPr lang="es-CL" sz="1800" b="0" i="1" smtClean="0">
                            <a:latin typeface="Cambria Math" panose="02040503050406030204" pitchFamily="18" charset="0"/>
                            <a:ea typeface="Cambria Math" panose="02040503050406030204" pitchFamily="18" charset="0"/>
                          </a:rPr>
                        </m:ctrlPr>
                      </m:dPr>
                      <m:e>
                        <m:r>
                          <a:rPr lang="es-CL" sz="1800" b="0" i="1" smtClean="0">
                            <a:latin typeface="Cambria Math" panose="02040503050406030204" pitchFamily="18" charset="0"/>
                            <a:ea typeface="Cambria Math" panose="02040503050406030204" pitchFamily="18" charset="0"/>
                          </a:rPr>
                          <m:t>1</m:t>
                        </m:r>
                      </m:e>
                    </m:d>
                  </m:oMath>
                </a14:m>
                <a:r>
                  <a:rPr lang="es-CL" sz="1800" b="0" dirty="0">
                    <a:ea typeface="Cambria Math" panose="02040503050406030204" pitchFamily="18" charset="0"/>
                  </a:rPr>
                  <a:t>, </a:t>
                </a:r>
                <a14:m>
                  <m:oMath xmlns:m="http://schemas.openxmlformats.org/officeDocument/2006/math">
                    <m:r>
                      <a:rPr lang="es-CL" sz="1800" i="1" smtClean="0">
                        <a:latin typeface="Cambria Math" panose="02040503050406030204" pitchFamily="18" charset="0"/>
                        <a:ea typeface="Cambria Math" panose="02040503050406030204" pitchFamily="18" charset="0"/>
                      </a:rPr>
                      <m:t>𝜎</m:t>
                    </m:r>
                    <m:d>
                      <m:dPr>
                        <m:ctrlPr>
                          <a:rPr lang="es-CL" sz="1800" b="0" i="1" smtClean="0">
                            <a:latin typeface="Cambria Math" panose="02040503050406030204" pitchFamily="18" charset="0"/>
                            <a:ea typeface="Cambria Math" panose="02040503050406030204" pitchFamily="18" charset="0"/>
                          </a:rPr>
                        </m:ctrlPr>
                      </m:dPr>
                      <m:e>
                        <m:r>
                          <a:rPr lang="es-CL" sz="1800" b="0" i="1" smtClean="0">
                            <a:latin typeface="Cambria Math" panose="02040503050406030204" pitchFamily="18" charset="0"/>
                            <a:ea typeface="Cambria Math" panose="02040503050406030204" pitchFamily="18" charset="0"/>
                          </a:rPr>
                          <m:t>2</m:t>
                        </m:r>
                      </m:e>
                    </m:d>
                  </m:oMath>
                </a14:m>
                <a:r>
                  <a:rPr lang="es-CL" sz="1800" b="0" dirty="0">
                    <a:ea typeface="Cambria Math" panose="02040503050406030204" pitchFamily="18" charset="0"/>
                  </a:rPr>
                  <a:t>, </a:t>
                </a:r>
                <a14:m>
                  <m:oMath xmlns:m="http://schemas.openxmlformats.org/officeDocument/2006/math">
                    <m:r>
                      <a:rPr lang="es-CL" sz="1800" i="1" smtClean="0">
                        <a:latin typeface="Cambria Math" panose="02040503050406030204" pitchFamily="18" charset="0"/>
                        <a:ea typeface="Cambria Math" panose="02040503050406030204" pitchFamily="18" charset="0"/>
                      </a:rPr>
                      <m:t>𝜎</m:t>
                    </m:r>
                    <m:d>
                      <m:dPr>
                        <m:ctrlPr>
                          <a:rPr lang="es-CL" sz="1800" b="0" i="1" smtClean="0">
                            <a:latin typeface="Cambria Math" panose="02040503050406030204" pitchFamily="18" charset="0"/>
                            <a:ea typeface="Cambria Math" panose="02040503050406030204" pitchFamily="18" charset="0"/>
                          </a:rPr>
                        </m:ctrlPr>
                      </m:dPr>
                      <m:e>
                        <m:r>
                          <a:rPr lang="es-CL" sz="1800" b="0" i="1" smtClean="0">
                            <a:latin typeface="Cambria Math" panose="02040503050406030204" pitchFamily="18" charset="0"/>
                            <a:ea typeface="Cambria Math" panose="02040503050406030204" pitchFamily="18" charset="0"/>
                          </a:rPr>
                          <m:t>3</m:t>
                        </m:r>
                      </m:e>
                    </m:d>
                  </m:oMath>
                </a14:m>
                <a:r>
                  <a:rPr lang="es-CL" sz="1800" dirty="0"/>
                  <a:t> </a:t>
                </a:r>
                <a14:m>
                  <m:oMath xmlns:m="http://schemas.openxmlformats.org/officeDocument/2006/math">
                    <m:r>
                      <a:rPr lang="es-CL" sz="1800" b="0" i="0" smtClean="0">
                        <a:latin typeface="Cambria Math" panose="02040503050406030204" pitchFamily="18" charset="0"/>
                      </a:rPr>
                      <m:t>.</m:t>
                    </m:r>
                  </m:oMath>
                </a14:m>
                <a:endParaRPr lang="es-CL" sz="1800" b="0" i="0" dirty="0">
                  <a:latin typeface="Cambria Math" panose="02040503050406030204" pitchFamily="18" charset="0"/>
                </a:endParaRPr>
              </a:p>
              <a:p>
                <a:pPr marL="0" indent="0">
                  <a:buNone/>
                </a:pPr>
                <a:r>
                  <a:rPr lang="es-CL" sz="1800" b="0" i="0" dirty="0">
                    <a:latin typeface="Cambria Math" panose="02040503050406030204" pitchFamily="18" charset="0"/>
                  </a:rPr>
                  <a:t>La matriz de esfuerzo en base y1y2y3, esta dada en el enunciado y es:</a:t>
                </a:r>
              </a:p>
              <a:p>
                <a:pPr marL="0" indent="0">
                  <a:buNone/>
                </a:pPr>
                <a:endParaRPr lang="es-CL" sz="1800"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s-CL" sz="1800" i="1" smtClean="0">
                              <a:latin typeface="Cambria Math" panose="02040503050406030204" pitchFamily="18" charset="0"/>
                            </a:rPr>
                          </m:ctrlPr>
                        </m:sSubPr>
                        <m:e>
                          <m:r>
                            <a:rPr lang="es-CL" sz="1800" i="1" smtClean="0">
                              <a:latin typeface="Cambria Math" panose="02040503050406030204" pitchFamily="18" charset="0"/>
                              <a:ea typeface="Cambria Math" panose="02040503050406030204" pitchFamily="18" charset="0"/>
                            </a:rPr>
                            <m:t>𝜎</m:t>
                          </m:r>
                        </m:e>
                        <m:sub>
                          <m:r>
                            <a:rPr lang="es-CL" sz="1800" b="0" i="1" smtClean="0">
                              <a:latin typeface="Cambria Math" panose="02040503050406030204" pitchFamily="18" charset="0"/>
                            </a:rPr>
                            <m:t>𝑖𝑗</m:t>
                          </m:r>
                        </m:sub>
                      </m:sSub>
                      <m:r>
                        <a:rPr lang="es-CL" sz="1800" b="0" i="1" smtClean="0">
                          <a:latin typeface="Cambria Math" panose="02040503050406030204" pitchFamily="18" charset="0"/>
                        </a:rPr>
                        <m:t>=</m:t>
                      </m:r>
                      <m:d>
                        <m:dPr>
                          <m:begChr m:val="["/>
                          <m:endChr m:val="]"/>
                          <m:ctrlPr>
                            <a:rPr lang="es-CL" sz="1800" b="0" i="1" smtClean="0">
                              <a:latin typeface="Cambria Math" panose="02040503050406030204" pitchFamily="18" charset="0"/>
                            </a:rPr>
                          </m:ctrlPr>
                        </m:dPr>
                        <m:e>
                          <m:m>
                            <m:mPr>
                              <m:mcs>
                                <m:mc>
                                  <m:mcPr>
                                    <m:count m:val="3"/>
                                    <m:mcJc m:val="center"/>
                                  </m:mcPr>
                                </m:mc>
                              </m:mcs>
                              <m:ctrlPr>
                                <a:rPr lang="es-CL" sz="1800" b="0" i="1" smtClean="0">
                                  <a:latin typeface="Cambria Math" panose="02040503050406030204" pitchFamily="18" charset="0"/>
                                </a:rPr>
                              </m:ctrlPr>
                            </m:mPr>
                            <m:mr>
                              <m:e>
                                <m:r>
                                  <m:rPr>
                                    <m:brk m:alnAt="7"/>
                                  </m:rPr>
                                  <a:rPr lang="es-CL" sz="1800" b="0" i="1" smtClean="0">
                                    <a:latin typeface="Cambria Math" panose="02040503050406030204" pitchFamily="18" charset="0"/>
                                  </a:rPr>
                                  <m:t>1</m:t>
                                </m:r>
                                <m:r>
                                  <a:rPr lang="es-CL" sz="1800" b="0" i="1" smtClean="0">
                                    <a:latin typeface="Cambria Math" panose="02040503050406030204" pitchFamily="18" charset="0"/>
                                  </a:rPr>
                                  <m:t>0</m:t>
                                </m:r>
                              </m:e>
                              <m:e>
                                <m:r>
                                  <a:rPr lang="es-CL" sz="1800" b="0" i="1" smtClean="0">
                                    <a:latin typeface="Cambria Math" panose="02040503050406030204" pitchFamily="18" charset="0"/>
                                  </a:rPr>
                                  <m:t>0</m:t>
                                </m:r>
                              </m:e>
                              <m:e>
                                <m:r>
                                  <a:rPr lang="es-CL" sz="1800" b="0" i="1" smtClean="0">
                                    <a:latin typeface="Cambria Math" panose="02040503050406030204" pitchFamily="18" charset="0"/>
                                  </a:rPr>
                                  <m:t>0</m:t>
                                </m:r>
                              </m:e>
                            </m:mr>
                            <m:mr>
                              <m:e>
                                <m:r>
                                  <a:rPr lang="es-CL" sz="1800" b="0" i="1" smtClean="0">
                                    <a:latin typeface="Cambria Math" panose="02040503050406030204" pitchFamily="18" charset="0"/>
                                  </a:rPr>
                                  <m:t>0</m:t>
                                </m:r>
                              </m:e>
                              <m:e>
                                <m:r>
                                  <a:rPr lang="es-CL" sz="1800" b="0" i="1" smtClean="0">
                                    <a:latin typeface="Cambria Math" panose="02040503050406030204" pitchFamily="18" charset="0"/>
                                  </a:rPr>
                                  <m:t>5</m:t>
                                </m:r>
                              </m:e>
                              <m:e>
                                <m:r>
                                  <a:rPr lang="es-CL" sz="1800" b="0" i="1" smtClean="0">
                                    <a:latin typeface="Cambria Math" panose="02040503050406030204" pitchFamily="18" charset="0"/>
                                  </a:rPr>
                                  <m:t>3</m:t>
                                </m:r>
                              </m:e>
                            </m:mr>
                            <m:mr>
                              <m:e>
                                <m:r>
                                  <a:rPr lang="es-CL" sz="1800" b="0" i="1" smtClean="0">
                                    <a:latin typeface="Cambria Math" panose="02040503050406030204" pitchFamily="18" charset="0"/>
                                  </a:rPr>
                                  <m:t>0</m:t>
                                </m:r>
                              </m:e>
                              <m:e>
                                <m:r>
                                  <a:rPr lang="es-CL" sz="1800" b="0" i="1" smtClean="0">
                                    <a:latin typeface="Cambria Math" panose="02040503050406030204" pitchFamily="18" charset="0"/>
                                  </a:rPr>
                                  <m:t>3</m:t>
                                </m:r>
                              </m:e>
                              <m:e>
                                <m:r>
                                  <a:rPr lang="es-CL" sz="1800" b="0" i="1" smtClean="0">
                                    <a:latin typeface="Cambria Math" panose="02040503050406030204" pitchFamily="18" charset="0"/>
                                  </a:rPr>
                                  <m:t>7</m:t>
                                </m:r>
                              </m:e>
                            </m:mr>
                          </m:m>
                        </m:e>
                      </m:d>
                      <m:f>
                        <m:fPr>
                          <m:type m:val="skw"/>
                          <m:ctrlPr>
                            <a:rPr lang="es-CL" sz="1800" b="0" i="1" smtClean="0">
                              <a:latin typeface="Cambria Math" panose="02040503050406030204" pitchFamily="18" charset="0"/>
                            </a:rPr>
                          </m:ctrlPr>
                        </m:fPr>
                        <m:num>
                          <m:r>
                            <a:rPr lang="es-CL" sz="1800" b="0" i="1" smtClean="0">
                              <a:latin typeface="Cambria Math" panose="02040503050406030204" pitchFamily="18" charset="0"/>
                            </a:rPr>
                            <m:t>𝐾𝑔</m:t>
                          </m:r>
                        </m:num>
                        <m:den>
                          <m:sSup>
                            <m:sSupPr>
                              <m:ctrlPr>
                                <a:rPr lang="es-CL" sz="1800" b="0" i="1" smtClean="0">
                                  <a:latin typeface="Cambria Math" panose="02040503050406030204" pitchFamily="18" charset="0"/>
                                </a:rPr>
                              </m:ctrlPr>
                            </m:sSupPr>
                            <m:e>
                              <m:r>
                                <a:rPr lang="es-CL" sz="1800" b="0" i="1" smtClean="0">
                                  <a:latin typeface="Cambria Math" panose="02040503050406030204" pitchFamily="18" charset="0"/>
                                </a:rPr>
                                <m:t>𝑚𝑚</m:t>
                              </m:r>
                            </m:e>
                            <m:sup>
                              <m:r>
                                <a:rPr lang="es-CL" sz="1800" b="0" i="1" smtClean="0">
                                  <a:latin typeface="Cambria Math" panose="02040503050406030204" pitchFamily="18" charset="0"/>
                                </a:rPr>
                                <m:t>2</m:t>
                              </m:r>
                            </m:sup>
                          </m:sSup>
                        </m:den>
                      </m:f>
                    </m:oMath>
                  </m:oMathPara>
                </a14:m>
                <a:endParaRPr lang="es-CL" sz="1800" dirty="0"/>
              </a:p>
              <a:p>
                <a:pPr marL="0" indent="0">
                  <a:buNone/>
                </a:pPr>
                <a:r>
                  <a:rPr lang="es-CL" sz="1800" dirty="0"/>
                  <a:t>Observamos que 10 es un esfuerzo normal principal, donde (1,0,0) es una dirección normal principal.</a:t>
                </a:r>
              </a:p>
              <a:p>
                <a:pPr marL="0" indent="0">
                  <a:buNone/>
                </a:pPr>
                <a:r>
                  <a:rPr lang="es-CL" sz="1800" dirty="0"/>
                  <a:t>Calculamos los siguientes esfuerzos normales principales, resolviendo el determinante de la matriz, como sigue: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s-CL" sz="1800" i="1" smtClean="0">
                              <a:latin typeface="Cambria Math" panose="02040503050406030204" pitchFamily="18" charset="0"/>
                            </a:rPr>
                          </m:ctrlPr>
                        </m:dPr>
                        <m:e>
                          <m:m>
                            <m:mPr>
                              <m:mcs>
                                <m:mc>
                                  <m:mcPr>
                                    <m:count m:val="2"/>
                                    <m:mcJc m:val="center"/>
                                  </m:mcPr>
                                </m:mc>
                              </m:mcs>
                              <m:ctrlPr>
                                <a:rPr lang="es-CL" sz="1800" i="1" smtClean="0">
                                  <a:latin typeface="Cambria Math" panose="02040503050406030204" pitchFamily="18" charset="0"/>
                                </a:rPr>
                              </m:ctrlPr>
                            </m:mPr>
                            <m:mr>
                              <m:e>
                                <m:r>
                                  <m:rPr>
                                    <m:brk m:alnAt="7"/>
                                  </m:rPr>
                                  <a:rPr lang="es-CL" sz="1800" b="0" i="1" smtClean="0">
                                    <a:latin typeface="Cambria Math" panose="02040503050406030204" pitchFamily="18" charset="0"/>
                                  </a:rPr>
                                  <m:t>5</m:t>
                                </m:r>
                                <m:r>
                                  <a:rPr lang="es-CL" sz="1800" b="0" i="1" smtClean="0">
                                    <a:latin typeface="Cambria Math" panose="02040503050406030204" pitchFamily="18" charset="0"/>
                                  </a:rPr>
                                  <m:t>−</m:t>
                                </m:r>
                                <m:r>
                                  <a:rPr lang="es-CL" sz="1800" i="1" smtClean="0">
                                    <a:latin typeface="Cambria Math" panose="02040503050406030204" pitchFamily="18" charset="0"/>
                                    <a:ea typeface="Cambria Math" panose="02040503050406030204" pitchFamily="18" charset="0"/>
                                  </a:rPr>
                                  <m:t>𝜎</m:t>
                                </m:r>
                              </m:e>
                              <m:e>
                                <m:r>
                                  <a:rPr lang="es-CL" sz="1800" b="0" i="1" smtClean="0">
                                    <a:latin typeface="Cambria Math" panose="02040503050406030204" pitchFamily="18" charset="0"/>
                                  </a:rPr>
                                  <m:t>3</m:t>
                                </m:r>
                              </m:e>
                            </m:mr>
                            <m:mr>
                              <m:e>
                                <m:r>
                                  <a:rPr lang="es-CL" sz="1800" b="0" i="1" smtClean="0">
                                    <a:latin typeface="Cambria Math" panose="02040503050406030204" pitchFamily="18" charset="0"/>
                                  </a:rPr>
                                  <m:t>3</m:t>
                                </m:r>
                              </m:e>
                              <m:e>
                                <m:r>
                                  <a:rPr lang="es-CL" sz="1800" b="0" i="1" smtClean="0">
                                    <a:latin typeface="Cambria Math" panose="02040503050406030204" pitchFamily="18" charset="0"/>
                                  </a:rPr>
                                  <m:t>7−</m:t>
                                </m:r>
                                <m:r>
                                  <a:rPr lang="es-CL" sz="1800" b="0" i="1" smtClean="0">
                                    <a:latin typeface="Cambria Math" panose="02040503050406030204" pitchFamily="18" charset="0"/>
                                    <a:ea typeface="Cambria Math" panose="02040503050406030204" pitchFamily="18" charset="0"/>
                                  </a:rPr>
                                  <m:t>𝜎</m:t>
                                </m:r>
                              </m:e>
                            </m:mr>
                          </m:m>
                        </m:e>
                      </m:d>
                      <m:r>
                        <a:rPr lang="es-CL" sz="1800" b="0" i="1" smtClean="0">
                          <a:latin typeface="Cambria Math" panose="02040503050406030204" pitchFamily="18" charset="0"/>
                        </a:rPr>
                        <m:t>=0 </m:t>
                      </m:r>
                    </m:oMath>
                  </m:oMathPara>
                </a14:m>
                <a:endParaRPr lang="es-CL" sz="1800" dirty="0"/>
              </a:p>
              <a:p>
                <a:pPr marL="0" indent="0">
                  <a:buNone/>
                </a:pPr>
                <a14:m>
                  <m:oMathPara xmlns:m="http://schemas.openxmlformats.org/officeDocument/2006/math">
                    <m:oMathParaPr>
                      <m:jc m:val="centerGroup"/>
                    </m:oMathParaPr>
                    <m:oMath xmlns:m="http://schemas.openxmlformats.org/officeDocument/2006/math">
                      <m:d>
                        <m:dPr>
                          <m:ctrlPr>
                            <a:rPr lang="es-CL" sz="1800" b="0" i="1" smtClean="0">
                              <a:latin typeface="Cambria Math" panose="02040503050406030204" pitchFamily="18" charset="0"/>
                            </a:rPr>
                          </m:ctrlPr>
                        </m:dPr>
                        <m:e>
                          <m:r>
                            <a:rPr lang="es-CL" sz="1800" b="0" i="1" smtClean="0">
                              <a:latin typeface="Cambria Math" panose="02040503050406030204" pitchFamily="18" charset="0"/>
                            </a:rPr>
                            <m:t>5−</m:t>
                          </m:r>
                          <m:r>
                            <a:rPr lang="es-CL" sz="1800" b="0" i="1" smtClean="0">
                              <a:latin typeface="Cambria Math" panose="02040503050406030204" pitchFamily="18" charset="0"/>
                              <a:ea typeface="Cambria Math" panose="02040503050406030204" pitchFamily="18" charset="0"/>
                            </a:rPr>
                            <m:t>𝜎</m:t>
                          </m:r>
                        </m:e>
                      </m:d>
                      <m:r>
                        <a:rPr lang="es-CL" sz="1800" b="0" i="1" smtClean="0">
                          <a:latin typeface="Cambria Math" panose="02040503050406030204" pitchFamily="18" charset="0"/>
                          <a:ea typeface="Cambria Math" panose="02040503050406030204" pitchFamily="18" charset="0"/>
                        </a:rPr>
                        <m:t>∙</m:t>
                      </m:r>
                      <m:d>
                        <m:dPr>
                          <m:ctrlPr>
                            <a:rPr lang="es-CL" sz="1800" b="0" i="1" smtClean="0">
                              <a:latin typeface="Cambria Math" panose="02040503050406030204" pitchFamily="18" charset="0"/>
                              <a:ea typeface="Cambria Math" panose="02040503050406030204" pitchFamily="18" charset="0"/>
                            </a:rPr>
                          </m:ctrlPr>
                        </m:dPr>
                        <m:e>
                          <m:r>
                            <a:rPr lang="es-CL" sz="1800" b="0" i="1" smtClean="0">
                              <a:latin typeface="Cambria Math" panose="02040503050406030204" pitchFamily="18" charset="0"/>
                              <a:ea typeface="Cambria Math" panose="02040503050406030204" pitchFamily="18" charset="0"/>
                            </a:rPr>
                            <m:t>7−</m:t>
                          </m:r>
                          <m:r>
                            <a:rPr lang="es-CL" sz="1800" b="0" i="1" smtClean="0">
                              <a:latin typeface="Cambria Math" panose="02040503050406030204" pitchFamily="18" charset="0"/>
                              <a:ea typeface="Cambria Math" panose="02040503050406030204" pitchFamily="18" charset="0"/>
                            </a:rPr>
                            <m:t>𝜎</m:t>
                          </m:r>
                        </m:e>
                      </m:d>
                      <m:r>
                        <a:rPr lang="es-CL" sz="1800" b="0" i="1" smtClean="0">
                          <a:latin typeface="Cambria Math" panose="02040503050406030204" pitchFamily="18" charset="0"/>
                          <a:ea typeface="Cambria Math" panose="02040503050406030204" pitchFamily="18" charset="0"/>
                        </a:rPr>
                        <m:t>−9=0</m:t>
                      </m:r>
                    </m:oMath>
                  </m:oMathPara>
                </a14:m>
                <a:endParaRPr lang="es-CL" sz="18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s-CL" sz="1800" i="1" smtClean="0">
                              <a:latin typeface="Cambria Math" panose="02040503050406030204" pitchFamily="18" charset="0"/>
                            </a:rPr>
                          </m:ctrlPr>
                        </m:sSupPr>
                        <m:e>
                          <m:r>
                            <a:rPr lang="es-CL" sz="1800" i="1" smtClean="0">
                              <a:latin typeface="Cambria Math" panose="02040503050406030204" pitchFamily="18" charset="0"/>
                              <a:ea typeface="Cambria Math" panose="02040503050406030204" pitchFamily="18" charset="0"/>
                            </a:rPr>
                            <m:t>𝜎</m:t>
                          </m:r>
                        </m:e>
                        <m:sup>
                          <m:r>
                            <a:rPr lang="es-CL" sz="1800" b="0" i="1" smtClean="0">
                              <a:latin typeface="Cambria Math" panose="02040503050406030204" pitchFamily="18" charset="0"/>
                            </a:rPr>
                            <m:t>2</m:t>
                          </m:r>
                        </m:sup>
                      </m:sSup>
                      <m:r>
                        <a:rPr lang="es-CL" sz="1800" b="0" i="1" smtClean="0">
                          <a:latin typeface="Cambria Math" panose="02040503050406030204" pitchFamily="18" charset="0"/>
                        </a:rPr>
                        <m:t>−12</m:t>
                      </m:r>
                      <m:r>
                        <a:rPr lang="es-CL" sz="1800" b="0" i="1" smtClean="0">
                          <a:latin typeface="Cambria Math" panose="02040503050406030204" pitchFamily="18" charset="0"/>
                          <a:ea typeface="Cambria Math" panose="02040503050406030204" pitchFamily="18" charset="0"/>
                        </a:rPr>
                        <m:t>𝜎</m:t>
                      </m:r>
                      <m:r>
                        <a:rPr lang="es-CL" sz="1800" b="0" i="1" smtClean="0">
                          <a:latin typeface="Cambria Math" panose="02040503050406030204" pitchFamily="18" charset="0"/>
                          <a:ea typeface="Cambria Math" panose="02040503050406030204" pitchFamily="18" charset="0"/>
                        </a:rPr>
                        <m:t>+26=0</m:t>
                      </m:r>
                    </m:oMath>
                  </m:oMathPara>
                </a14:m>
                <a:endParaRPr lang="es-CL" sz="18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CL" sz="1800" i="1" smtClean="0">
                          <a:latin typeface="Cambria Math" panose="02040503050406030204" pitchFamily="18" charset="0"/>
                          <a:ea typeface="Cambria Math" panose="02040503050406030204" pitchFamily="18" charset="0"/>
                        </a:rPr>
                        <m:t>→</m:t>
                      </m:r>
                      <m:r>
                        <a:rPr lang="es-CL" sz="1800" i="1" smtClean="0">
                          <a:latin typeface="Cambria Math" panose="02040503050406030204" pitchFamily="18" charset="0"/>
                          <a:ea typeface="Cambria Math" panose="02040503050406030204" pitchFamily="18" charset="0"/>
                        </a:rPr>
                        <m:t>𝜎</m:t>
                      </m:r>
                      <m:r>
                        <a:rPr lang="es-CL" sz="1800" b="0" i="1" smtClean="0">
                          <a:latin typeface="Cambria Math" panose="02040503050406030204" pitchFamily="18" charset="0"/>
                          <a:ea typeface="Cambria Math" panose="02040503050406030204" pitchFamily="18" charset="0"/>
                        </a:rPr>
                        <m:t>=2.8</m:t>
                      </m:r>
                    </m:oMath>
                  </m:oMathPara>
                </a14:m>
                <a:endParaRPr lang="es-CL" sz="18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CL" sz="1800" i="1" smtClean="0">
                          <a:latin typeface="Cambria Math" panose="02040503050406030204" pitchFamily="18" charset="0"/>
                          <a:ea typeface="Cambria Math" panose="02040503050406030204" pitchFamily="18" charset="0"/>
                        </a:rPr>
                        <m:t>→</m:t>
                      </m:r>
                      <m:r>
                        <a:rPr lang="es-CL" sz="1800" i="1" smtClean="0">
                          <a:latin typeface="Cambria Math" panose="02040503050406030204" pitchFamily="18" charset="0"/>
                          <a:ea typeface="Cambria Math" panose="02040503050406030204" pitchFamily="18" charset="0"/>
                        </a:rPr>
                        <m:t>𝜎</m:t>
                      </m:r>
                      <m:r>
                        <a:rPr lang="es-CL" sz="1800" b="0" i="1" smtClean="0">
                          <a:latin typeface="Cambria Math" panose="02040503050406030204" pitchFamily="18" charset="0"/>
                          <a:ea typeface="Cambria Math" panose="02040503050406030204" pitchFamily="18" charset="0"/>
                        </a:rPr>
                        <m:t>=9.2</m:t>
                      </m:r>
                    </m:oMath>
                  </m:oMathPara>
                </a14:m>
                <a:endParaRPr lang="es-CL" sz="1800" b="0" dirty="0">
                  <a:ea typeface="Cambria Math" panose="02040503050406030204" pitchFamily="18" charset="0"/>
                </a:endParaRPr>
              </a:p>
              <a:p>
                <a:pPr marL="0" indent="0">
                  <a:buNone/>
                </a:pPr>
                <a:r>
                  <a:rPr lang="es-CL" sz="1800" dirty="0"/>
                  <a:t>Por lo tanto,</a:t>
                </a:r>
              </a:p>
              <a:p>
                <a:pPr marL="0" indent="0">
                  <a:buNone/>
                </a:pPr>
                <a14:m>
                  <m:oMathPara xmlns:m="http://schemas.openxmlformats.org/officeDocument/2006/math">
                    <m:oMathParaPr>
                      <m:jc m:val="centerGroup"/>
                    </m:oMathParaPr>
                    <m:oMath xmlns:m="http://schemas.openxmlformats.org/officeDocument/2006/math">
                      <m:r>
                        <a:rPr lang="es-CL" sz="1800" i="1" smtClean="0">
                          <a:latin typeface="Cambria Math" panose="02040503050406030204" pitchFamily="18" charset="0"/>
                          <a:ea typeface="Cambria Math" panose="02040503050406030204" pitchFamily="18" charset="0"/>
                        </a:rPr>
                        <m:t>𝜎</m:t>
                      </m:r>
                      <m:d>
                        <m:dPr>
                          <m:ctrlPr>
                            <a:rPr lang="es-CL" sz="1800" b="0" i="1" smtClean="0">
                              <a:latin typeface="Cambria Math" panose="02040503050406030204" pitchFamily="18" charset="0"/>
                              <a:ea typeface="Cambria Math" panose="02040503050406030204" pitchFamily="18" charset="0"/>
                            </a:rPr>
                          </m:ctrlPr>
                        </m:dPr>
                        <m:e>
                          <m:r>
                            <a:rPr lang="es-CL" sz="1800" b="0" i="1" smtClean="0">
                              <a:latin typeface="Cambria Math" panose="02040503050406030204" pitchFamily="18" charset="0"/>
                              <a:ea typeface="Cambria Math" panose="02040503050406030204" pitchFamily="18" charset="0"/>
                            </a:rPr>
                            <m:t>1</m:t>
                          </m:r>
                        </m:e>
                      </m:d>
                      <m:r>
                        <a:rPr lang="es-CL" sz="1800" b="0" i="1" smtClean="0">
                          <a:latin typeface="Cambria Math" panose="02040503050406030204" pitchFamily="18" charset="0"/>
                          <a:ea typeface="Cambria Math" panose="02040503050406030204" pitchFamily="18" charset="0"/>
                        </a:rPr>
                        <m:t>=10</m:t>
                      </m:r>
                    </m:oMath>
                  </m:oMathPara>
                </a14:m>
                <a:endParaRPr lang="es-CL" sz="18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CL" sz="1800" i="1" smtClean="0">
                          <a:latin typeface="Cambria Math" panose="02040503050406030204" pitchFamily="18" charset="0"/>
                          <a:ea typeface="Cambria Math" panose="02040503050406030204" pitchFamily="18" charset="0"/>
                        </a:rPr>
                        <m:t>𝜎</m:t>
                      </m:r>
                      <m:d>
                        <m:dPr>
                          <m:ctrlPr>
                            <a:rPr lang="es-CL" sz="1800" b="0" i="1" smtClean="0">
                              <a:latin typeface="Cambria Math" panose="02040503050406030204" pitchFamily="18" charset="0"/>
                              <a:ea typeface="Cambria Math" panose="02040503050406030204" pitchFamily="18" charset="0"/>
                            </a:rPr>
                          </m:ctrlPr>
                        </m:dPr>
                        <m:e>
                          <m:r>
                            <a:rPr lang="es-CL" sz="1800" b="0" i="1" smtClean="0">
                              <a:latin typeface="Cambria Math" panose="02040503050406030204" pitchFamily="18" charset="0"/>
                              <a:ea typeface="Cambria Math" panose="02040503050406030204" pitchFamily="18" charset="0"/>
                            </a:rPr>
                            <m:t>2</m:t>
                          </m:r>
                        </m:e>
                      </m:d>
                      <m:r>
                        <a:rPr lang="es-CL" sz="1800" b="0" i="1" smtClean="0">
                          <a:latin typeface="Cambria Math" panose="02040503050406030204" pitchFamily="18" charset="0"/>
                          <a:ea typeface="Cambria Math" panose="02040503050406030204" pitchFamily="18" charset="0"/>
                        </a:rPr>
                        <m:t>=9.2</m:t>
                      </m:r>
                    </m:oMath>
                  </m:oMathPara>
                </a14:m>
                <a:endParaRPr lang="es-CL" sz="18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CL" sz="1800" i="1" smtClean="0">
                          <a:latin typeface="Cambria Math" panose="02040503050406030204" pitchFamily="18" charset="0"/>
                          <a:ea typeface="Cambria Math" panose="02040503050406030204" pitchFamily="18" charset="0"/>
                        </a:rPr>
                        <m:t>𝜎</m:t>
                      </m:r>
                      <m:d>
                        <m:dPr>
                          <m:ctrlPr>
                            <a:rPr lang="es-CL" sz="1800" b="0" i="1" smtClean="0">
                              <a:latin typeface="Cambria Math" panose="02040503050406030204" pitchFamily="18" charset="0"/>
                              <a:ea typeface="Cambria Math" panose="02040503050406030204" pitchFamily="18" charset="0"/>
                            </a:rPr>
                          </m:ctrlPr>
                        </m:dPr>
                        <m:e>
                          <m:r>
                            <a:rPr lang="es-CL" sz="1800" b="0" i="1" smtClean="0">
                              <a:latin typeface="Cambria Math" panose="02040503050406030204" pitchFamily="18" charset="0"/>
                              <a:ea typeface="Cambria Math" panose="02040503050406030204" pitchFamily="18" charset="0"/>
                            </a:rPr>
                            <m:t>3</m:t>
                          </m:r>
                        </m:e>
                      </m:d>
                      <m:r>
                        <a:rPr lang="es-CL" sz="1800" b="0" i="1" smtClean="0">
                          <a:latin typeface="Cambria Math" panose="02040503050406030204" pitchFamily="18" charset="0"/>
                          <a:ea typeface="Cambria Math" panose="02040503050406030204" pitchFamily="18" charset="0"/>
                        </a:rPr>
                        <m:t>=2.8</m:t>
                      </m:r>
                    </m:oMath>
                  </m:oMathPara>
                </a14:m>
                <a:endParaRPr lang="es-CL" sz="1800" dirty="0"/>
              </a:p>
              <a:p>
                <a:pPr marL="0" indent="0">
                  <a:buNone/>
                </a:pPr>
                <a:r>
                  <a:rPr lang="es-CL" sz="1800" dirty="0"/>
                  <a:t>Una vez que obtenemos los esfuerzos normales principales podemos calcular las direcciones normales principales.</a:t>
                </a:r>
              </a:p>
            </p:txBody>
          </p:sp>
        </mc:Choice>
        <mc:Fallback xmlns="">
          <p:sp>
            <p:nvSpPr>
              <p:cNvPr id="3" name="Marcador de contenido 2">
                <a:extLst>
                  <a:ext uri="{FF2B5EF4-FFF2-40B4-BE49-F238E27FC236}">
                    <a16:creationId xmlns:a16="http://schemas.microsoft.com/office/drawing/2014/main" id="{467FF899-9D62-48D2-B0ED-A8C211B9FD06}"/>
                  </a:ext>
                </a:extLst>
              </p:cNvPr>
              <p:cNvSpPr>
                <a:spLocks noGrp="1" noRot="1" noChangeAspect="1" noMove="1" noResize="1" noEditPoints="1" noAdjustHandles="1" noChangeArrowheads="1" noChangeShapeType="1" noTextEdit="1"/>
              </p:cNvSpPr>
              <p:nvPr>
                <p:ph idx="1"/>
              </p:nvPr>
            </p:nvSpPr>
            <p:spPr>
              <a:xfrm>
                <a:off x="428625" y="200026"/>
                <a:ext cx="10458449" cy="6334124"/>
              </a:xfrm>
              <a:blipFill>
                <a:blip r:embed="rId2"/>
                <a:stretch>
                  <a:fillRect l="-466" t="-962"/>
                </a:stretch>
              </a:blipFill>
            </p:spPr>
            <p:txBody>
              <a:bodyPr/>
              <a:lstStyle/>
              <a:p>
                <a:r>
                  <a:rPr lang="es-CL">
                    <a:noFill/>
                  </a:rPr>
                  <a:t> </a:t>
                </a:r>
              </a:p>
            </p:txBody>
          </p:sp>
        </mc:Fallback>
      </mc:AlternateContent>
    </p:spTree>
    <p:extLst>
      <p:ext uri="{BB962C8B-B14F-4D97-AF65-F5344CB8AC3E}">
        <p14:creationId xmlns:p14="http://schemas.microsoft.com/office/powerpoint/2010/main" val="2829314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0F5E531-C536-4E80-9014-C87E53AE2D47}"/>
                  </a:ext>
                </a:extLst>
              </p:cNvPr>
              <p:cNvSpPr>
                <a:spLocks noGrp="1"/>
              </p:cNvSpPr>
              <p:nvPr>
                <p:ph idx="1"/>
              </p:nvPr>
            </p:nvSpPr>
            <p:spPr>
              <a:xfrm>
                <a:off x="333375" y="142875"/>
                <a:ext cx="10591800" cy="6224369"/>
              </a:xfrm>
            </p:spPr>
            <p:txBody>
              <a:bodyPr>
                <a:normAutofit fontScale="85000" lnSpcReduction="10000"/>
              </a:bodyPr>
              <a:lstStyle/>
              <a:p>
                <a:pPr marL="0" indent="0">
                  <a:buNone/>
                </a:pPr>
                <a:r>
                  <a:rPr lang="es-CL" sz="2400" dirty="0"/>
                  <a:t>Recordemos que para </a:t>
                </a:r>
                <a14:m>
                  <m:oMath xmlns:m="http://schemas.openxmlformats.org/officeDocument/2006/math">
                    <m:r>
                      <a:rPr lang="es-CL" sz="2400" i="1" smtClean="0">
                        <a:latin typeface="Cambria Math" panose="02040503050406030204" pitchFamily="18" charset="0"/>
                        <a:ea typeface="Cambria Math" panose="02040503050406030204" pitchFamily="18" charset="0"/>
                      </a:rPr>
                      <m:t>𝜎</m:t>
                    </m:r>
                    <m:d>
                      <m:dPr>
                        <m:ctrlPr>
                          <a:rPr lang="es-CL" sz="2400" b="0" i="1" smtClean="0">
                            <a:latin typeface="Cambria Math" panose="02040503050406030204" pitchFamily="18" charset="0"/>
                            <a:ea typeface="Cambria Math" panose="02040503050406030204" pitchFamily="18" charset="0"/>
                          </a:rPr>
                        </m:ctrlPr>
                      </m:dPr>
                      <m:e>
                        <m:r>
                          <a:rPr lang="es-CL" sz="2400" b="0" i="1" smtClean="0">
                            <a:latin typeface="Cambria Math" panose="02040503050406030204" pitchFamily="18" charset="0"/>
                            <a:ea typeface="Cambria Math" panose="02040503050406030204" pitchFamily="18" charset="0"/>
                          </a:rPr>
                          <m:t>1</m:t>
                        </m:r>
                      </m:e>
                    </m:d>
                    <m:r>
                      <a:rPr lang="es-CL" sz="2400" b="0" i="1" smtClean="0">
                        <a:latin typeface="Cambria Math" panose="02040503050406030204" pitchFamily="18" charset="0"/>
                        <a:ea typeface="Cambria Math" panose="02040503050406030204" pitchFamily="18" charset="0"/>
                      </a:rPr>
                      <m:t>=10</m:t>
                    </m:r>
                  </m:oMath>
                </a14:m>
                <a:r>
                  <a:rPr lang="es-CL" sz="2400" b="0" dirty="0">
                    <a:ea typeface="Cambria Math" panose="02040503050406030204" pitchFamily="18" charset="0"/>
                  </a:rPr>
                  <a:t> sabemos que (1,0,0) es un plano normal principal. </a:t>
                </a:r>
                <a:r>
                  <a:rPr lang="es-CL" sz="2400" dirty="0">
                    <a:ea typeface="Cambria Math" panose="02040503050406030204" pitchFamily="18" charset="0"/>
                  </a:rPr>
                  <a:t>Por tanto,</a:t>
                </a:r>
              </a:p>
              <a:p>
                <a:pPr marL="0" indent="0">
                  <a:buNone/>
                </a:pPr>
                <a14:m>
                  <m:oMathPara xmlns:m="http://schemas.openxmlformats.org/officeDocument/2006/math">
                    <m:oMathParaPr>
                      <m:jc m:val="centerGroup"/>
                    </m:oMathParaPr>
                    <m:oMath xmlns:m="http://schemas.openxmlformats.org/officeDocument/2006/math">
                      <m:sSub>
                        <m:sSubPr>
                          <m:ctrlPr>
                            <a:rPr lang="es-CL" sz="2400" b="0" i="1" smtClean="0">
                              <a:latin typeface="Cambria Math" panose="02040503050406030204" pitchFamily="18" charset="0"/>
                              <a:ea typeface="Cambria Math" panose="02040503050406030204" pitchFamily="18" charset="0"/>
                            </a:rPr>
                          </m:ctrlPr>
                        </m:sSubPr>
                        <m:e>
                          <m:r>
                            <a:rPr lang="es-CL" sz="2400" b="0" i="1" smtClean="0">
                              <a:latin typeface="Cambria Math" panose="02040503050406030204" pitchFamily="18" charset="0"/>
                              <a:ea typeface="Cambria Math" panose="02040503050406030204" pitchFamily="18" charset="0"/>
                            </a:rPr>
                            <m:t>𝑛</m:t>
                          </m:r>
                        </m:e>
                        <m:sub>
                          <m:r>
                            <a:rPr lang="es-CL" sz="2400" b="0" i="1" smtClean="0">
                              <a:latin typeface="Cambria Math" panose="02040503050406030204" pitchFamily="18" charset="0"/>
                              <a:ea typeface="Cambria Math" panose="02040503050406030204" pitchFamily="18" charset="0"/>
                            </a:rPr>
                            <m:t>𝑖</m:t>
                          </m:r>
                        </m:sub>
                      </m:sSub>
                      <m:r>
                        <a:rPr lang="es-CL" sz="2400" b="0" i="1" smtClean="0">
                          <a:latin typeface="Cambria Math" panose="02040503050406030204" pitchFamily="18" charset="0"/>
                          <a:ea typeface="Cambria Math" panose="02040503050406030204" pitchFamily="18" charset="0"/>
                        </a:rPr>
                        <m:t>(1)=(1,0,0)</m:t>
                      </m:r>
                    </m:oMath>
                  </m:oMathPara>
                </a14:m>
                <a:endParaRPr lang="es-CL" sz="2400" b="0" dirty="0">
                  <a:ea typeface="Cambria Math" panose="02040503050406030204" pitchFamily="18" charset="0"/>
                </a:endParaRPr>
              </a:p>
              <a:p>
                <a:pPr marL="0" indent="0">
                  <a:buNone/>
                </a:pPr>
                <a:r>
                  <a:rPr lang="es-CL" sz="2400" dirty="0"/>
                  <a:t>Para determinar las direcciones normales principales utilizaremos las siguientes </a:t>
                </a:r>
                <a:r>
                  <a:rPr lang="es-CL" sz="2400" dirty="0" err="1"/>
                  <a:t>ec</a:t>
                </a:r>
                <a:r>
                  <a:rPr lang="es-CL" sz="2400" dirty="0"/>
                  <a:t>. (Pág.22)</a:t>
                </a:r>
              </a:p>
              <a:p>
                <a:pPr marL="0" indent="0">
                  <a:buNone/>
                </a:pPr>
                <a14:m>
                  <m:oMathPara xmlns:m="http://schemas.openxmlformats.org/officeDocument/2006/math">
                    <m:oMathParaPr>
                      <m:jc m:val="centerGroup"/>
                    </m:oMathParaPr>
                    <m:oMath xmlns:m="http://schemas.openxmlformats.org/officeDocument/2006/math">
                      <m:d>
                        <m:dPr>
                          <m:ctrlPr>
                            <a:rPr lang="es-CL" sz="2400" b="0" i="1" smtClean="0">
                              <a:latin typeface="Cambria Math" panose="02040503050406030204" pitchFamily="18" charset="0"/>
                            </a:rPr>
                          </m:ctrlPr>
                        </m:dPr>
                        <m:e>
                          <m:sSub>
                            <m:sSubPr>
                              <m:ctrlPr>
                                <a:rPr lang="es-CL" sz="2400" b="0" i="1" smtClean="0">
                                  <a:latin typeface="Cambria Math" panose="02040503050406030204" pitchFamily="18" charset="0"/>
                                </a:rPr>
                              </m:ctrlPr>
                            </m:sSubPr>
                            <m:e>
                              <m:r>
                                <a:rPr lang="es-CL" sz="2400" b="0" i="1" smtClean="0">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rPr>
                                <m:t>11</m:t>
                              </m:r>
                            </m:sub>
                          </m:sSub>
                          <m:r>
                            <a:rPr lang="es-CL" sz="2400" b="0" i="1" smtClean="0">
                              <a:latin typeface="Cambria Math" panose="02040503050406030204" pitchFamily="18" charset="0"/>
                            </a:rPr>
                            <m:t>−</m:t>
                          </m:r>
                          <m:r>
                            <a:rPr lang="es-CL" sz="2400" b="0" i="1" smtClean="0">
                              <a:latin typeface="Cambria Math" panose="02040503050406030204" pitchFamily="18" charset="0"/>
                              <a:ea typeface="Cambria Math" panose="02040503050406030204" pitchFamily="18" charset="0"/>
                            </a:rPr>
                            <m:t>𝜎</m:t>
                          </m:r>
                          <m:d>
                            <m:dPr>
                              <m:ctrlPr>
                                <a:rPr lang="es-CL" sz="2400" b="0" i="1" smtClean="0">
                                  <a:latin typeface="Cambria Math" panose="02040503050406030204" pitchFamily="18" charset="0"/>
                                  <a:ea typeface="Cambria Math" panose="02040503050406030204" pitchFamily="18" charset="0"/>
                                </a:rPr>
                              </m:ctrlPr>
                            </m:dPr>
                            <m:e>
                              <m:r>
                                <a:rPr lang="es-CL" sz="2400" b="0" i="1" smtClean="0">
                                  <a:latin typeface="Cambria Math" panose="02040503050406030204" pitchFamily="18" charset="0"/>
                                  <a:ea typeface="Cambria Math" panose="02040503050406030204" pitchFamily="18" charset="0"/>
                                </a:rPr>
                                <m:t>?</m:t>
                              </m:r>
                            </m:e>
                          </m:d>
                        </m:e>
                      </m:d>
                      <m:sSub>
                        <m:sSubPr>
                          <m:ctrlPr>
                            <a:rPr lang="es-CL" sz="2400" b="0" i="1" smtClean="0">
                              <a:latin typeface="Cambria Math" panose="02040503050406030204" pitchFamily="18" charset="0"/>
                            </a:rPr>
                          </m:ctrlPr>
                        </m:sSubPr>
                        <m:e>
                          <m:r>
                            <a:rPr lang="es-CL" sz="2400" b="0" i="1" smtClean="0">
                              <a:latin typeface="Cambria Math" panose="02040503050406030204" pitchFamily="18" charset="0"/>
                            </a:rPr>
                            <m:t>𝑛</m:t>
                          </m:r>
                        </m:e>
                        <m:sub>
                          <m:r>
                            <a:rPr lang="es-CL" sz="2400" b="0" i="1" smtClean="0">
                              <a:latin typeface="Cambria Math" panose="02040503050406030204" pitchFamily="18" charset="0"/>
                            </a:rPr>
                            <m:t>1</m:t>
                          </m:r>
                        </m:sub>
                      </m:sSub>
                      <m:d>
                        <m:dPr>
                          <m:ctrlPr>
                            <a:rPr lang="es-CL" sz="2400" b="0" i="1" smtClean="0">
                              <a:latin typeface="Cambria Math" panose="02040503050406030204" pitchFamily="18" charset="0"/>
                            </a:rPr>
                          </m:ctrlPr>
                        </m:dPr>
                        <m:e>
                          <m:r>
                            <a:rPr lang="es-CL" sz="2400" b="0" i="1" smtClean="0">
                              <a:latin typeface="Cambria Math" panose="02040503050406030204" pitchFamily="18" charset="0"/>
                            </a:rPr>
                            <m:t>?</m:t>
                          </m:r>
                        </m:e>
                      </m:d>
                      <m:r>
                        <a:rPr lang="es-CL" sz="2400" b="0" i="1" smtClean="0">
                          <a:latin typeface="Cambria Math" panose="02040503050406030204" pitchFamily="18" charset="0"/>
                        </a:rPr>
                        <m:t>+</m:t>
                      </m:r>
                      <m:sSub>
                        <m:sSubPr>
                          <m:ctrlPr>
                            <a:rPr lang="es-CL" sz="2400" i="1">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2</m:t>
                          </m:r>
                          <m:r>
                            <a:rPr lang="es-CL" sz="2400" i="1">
                              <a:latin typeface="Cambria Math" panose="02040503050406030204" pitchFamily="18" charset="0"/>
                            </a:rPr>
                            <m:t>1</m:t>
                          </m:r>
                        </m:sub>
                      </m:sSub>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b="0" i="1" smtClean="0">
                              <a:latin typeface="Cambria Math" panose="02040503050406030204" pitchFamily="18" charset="0"/>
                            </a:rPr>
                            <m:t>2</m:t>
                          </m:r>
                        </m:sub>
                      </m:sSub>
                      <m:d>
                        <m:dPr>
                          <m:ctrlPr>
                            <a:rPr lang="es-CL" sz="2400" i="1">
                              <a:latin typeface="Cambria Math" panose="02040503050406030204" pitchFamily="18" charset="0"/>
                            </a:rPr>
                          </m:ctrlPr>
                        </m:dPr>
                        <m:e>
                          <m:r>
                            <a:rPr lang="es-CL" sz="2400" i="1">
                              <a:latin typeface="Cambria Math" panose="02040503050406030204" pitchFamily="18" charset="0"/>
                            </a:rPr>
                            <m:t>?</m:t>
                          </m:r>
                        </m:e>
                      </m:d>
                      <m:r>
                        <a:rPr lang="es-CL" sz="2400" b="0" i="1" smtClean="0">
                          <a:latin typeface="Cambria Math" panose="02040503050406030204" pitchFamily="18" charset="0"/>
                        </a:rPr>
                        <m:t>+</m:t>
                      </m:r>
                      <m:sSub>
                        <m:sSubPr>
                          <m:ctrlPr>
                            <a:rPr lang="es-CL" sz="2400" i="1">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3</m:t>
                          </m:r>
                          <m:r>
                            <a:rPr lang="es-CL" sz="2400" i="1">
                              <a:latin typeface="Cambria Math" panose="02040503050406030204" pitchFamily="18" charset="0"/>
                            </a:rPr>
                            <m:t>1</m:t>
                          </m:r>
                        </m:sub>
                      </m:sSub>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b="0" i="1" smtClean="0">
                              <a:latin typeface="Cambria Math" panose="02040503050406030204" pitchFamily="18" charset="0"/>
                            </a:rPr>
                            <m:t>3</m:t>
                          </m:r>
                        </m:sub>
                      </m:sSub>
                      <m:d>
                        <m:dPr>
                          <m:ctrlPr>
                            <a:rPr lang="es-CL" sz="2400" i="1">
                              <a:latin typeface="Cambria Math" panose="02040503050406030204" pitchFamily="18" charset="0"/>
                            </a:rPr>
                          </m:ctrlPr>
                        </m:dPr>
                        <m:e>
                          <m:r>
                            <a:rPr lang="es-CL" sz="2400" i="1">
                              <a:latin typeface="Cambria Math" panose="02040503050406030204" pitchFamily="18" charset="0"/>
                            </a:rPr>
                            <m:t>?</m:t>
                          </m:r>
                        </m:e>
                      </m:d>
                      <m:r>
                        <a:rPr lang="es-CL" sz="2400" b="0" i="1" smtClean="0">
                          <a:latin typeface="Cambria Math" panose="02040503050406030204" pitchFamily="18" charset="0"/>
                        </a:rPr>
                        <m:t>=0 ∗</m:t>
                      </m:r>
                    </m:oMath>
                  </m:oMathPara>
                </a14:m>
                <a:endParaRPr lang="es-CL" sz="2400" dirty="0"/>
              </a:p>
              <a:p>
                <a:pPr marL="0" indent="0">
                  <a:buNone/>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2</m:t>
                          </m:r>
                          <m:r>
                            <a:rPr lang="es-CL" sz="2400" i="1">
                              <a:latin typeface="Cambria Math" panose="02040503050406030204" pitchFamily="18" charset="0"/>
                            </a:rPr>
                            <m:t>1</m:t>
                          </m:r>
                        </m:sub>
                      </m:sSub>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b="0" i="1" smtClean="0">
                              <a:latin typeface="Cambria Math" panose="02040503050406030204" pitchFamily="18" charset="0"/>
                            </a:rPr>
                            <m:t>1</m:t>
                          </m:r>
                        </m:sub>
                      </m:sSub>
                      <m:d>
                        <m:dPr>
                          <m:ctrlPr>
                            <a:rPr lang="es-CL" sz="2400" i="1">
                              <a:latin typeface="Cambria Math" panose="02040503050406030204" pitchFamily="18" charset="0"/>
                            </a:rPr>
                          </m:ctrlPr>
                        </m:dPr>
                        <m:e>
                          <m:r>
                            <a:rPr lang="es-CL" sz="2400" i="1">
                              <a:latin typeface="Cambria Math" panose="02040503050406030204" pitchFamily="18" charset="0"/>
                            </a:rPr>
                            <m:t>?</m:t>
                          </m:r>
                        </m:e>
                      </m:d>
                      <m:r>
                        <a:rPr lang="es-CL" sz="2400" i="1">
                          <a:latin typeface="Cambria Math" panose="02040503050406030204" pitchFamily="18" charset="0"/>
                        </a:rPr>
                        <m:t>+</m:t>
                      </m:r>
                      <m:d>
                        <m:dPr>
                          <m:ctrlPr>
                            <a:rPr lang="es-CL" sz="2400" i="1">
                              <a:latin typeface="Cambria Math" panose="02040503050406030204" pitchFamily="18" charset="0"/>
                            </a:rPr>
                          </m:ctrlPr>
                        </m:dPr>
                        <m:e>
                          <m:sSub>
                            <m:sSubPr>
                              <m:ctrlPr>
                                <a:rPr lang="es-CL" sz="2400" i="1">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22</m:t>
                              </m:r>
                            </m:sub>
                          </m:sSub>
                          <m:r>
                            <a:rPr lang="es-CL" sz="2400" i="1">
                              <a:latin typeface="Cambria Math" panose="02040503050406030204" pitchFamily="18" charset="0"/>
                            </a:rPr>
                            <m:t>−</m:t>
                          </m:r>
                          <m:r>
                            <a:rPr lang="es-CL" sz="2400" i="1">
                              <a:latin typeface="Cambria Math" panose="02040503050406030204" pitchFamily="18" charset="0"/>
                              <a:ea typeface="Cambria Math" panose="02040503050406030204" pitchFamily="18" charset="0"/>
                            </a:rPr>
                            <m:t>𝜎</m:t>
                          </m:r>
                          <m:d>
                            <m:dPr>
                              <m:ctrlPr>
                                <a:rPr lang="es-CL" sz="2400" i="1">
                                  <a:latin typeface="Cambria Math" panose="02040503050406030204" pitchFamily="18" charset="0"/>
                                  <a:ea typeface="Cambria Math" panose="02040503050406030204" pitchFamily="18" charset="0"/>
                                </a:rPr>
                              </m:ctrlPr>
                            </m:dPr>
                            <m:e>
                              <m:r>
                                <a:rPr lang="es-CL" sz="2400" i="1">
                                  <a:latin typeface="Cambria Math" panose="02040503050406030204" pitchFamily="18" charset="0"/>
                                  <a:ea typeface="Cambria Math" panose="02040503050406030204" pitchFamily="18" charset="0"/>
                                </a:rPr>
                                <m:t>?</m:t>
                              </m:r>
                            </m:e>
                          </m:d>
                        </m:e>
                      </m:d>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b="0" i="1" smtClean="0">
                              <a:latin typeface="Cambria Math" panose="02040503050406030204" pitchFamily="18" charset="0"/>
                            </a:rPr>
                            <m:t>2</m:t>
                          </m:r>
                        </m:sub>
                      </m:sSub>
                      <m:d>
                        <m:dPr>
                          <m:ctrlPr>
                            <a:rPr lang="es-CL" sz="2400" i="1">
                              <a:latin typeface="Cambria Math" panose="02040503050406030204" pitchFamily="18" charset="0"/>
                            </a:rPr>
                          </m:ctrlPr>
                        </m:dPr>
                        <m:e>
                          <m:r>
                            <a:rPr lang="es-CL" sz="2400" i="1">
                              <a:latin typeface="Cambria Math" panose="02040503050406030204" pitchFamily="18" charset="0"/>
                            </a:rPr>
                            <m:t>?</m:t>
                          </m:r>
                        </m:e>
                      </m:d>
                      <m:r>
                        <a:rPr lang="es-CL" sz="2400" b="0" i="1" smtClean="0">
                          <a:latin typeface="Cambria Math" panose="02040503050406030204" pitchFamily="18" charset="0"/>
                        </a:rPr>
                        <m:t>+</m:t>
                      </m:r>
                      <m:sSub>
                        <m:sSubPr>
                          <m:ctrlPr>
                            <a:rPr lang="es-CL" sz="2400" i="1">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23</m:t>
                          </m:r>
                        </m:sub>
                      </m:sSub>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i="1">
                              <a:latin typeface="Cambria Math" panose="02040503050406030204" pitchFamily="18" charset="0"/>
                            </a:rPr>
                            <m:t>3</m:t>
                          </m:r>
                        </m:sub>
                      </m:sSub>
                      <m:d>
                        <m:dPr>
                          <m:ctrlPr>
                            <a:rPr lang="es-CL" sz="2400" i="1">
                              <a:latin typeface="Cambria Math" panose="02040503050406030204" pitchFamily="18" charset="0"/>
                            </a:rPr>
                          </m:ctrlPr>
                        </m:dPr>
                        <m:e>
                          <m:r>
                            <a:rPr lang="es-CL" sz="2400" i="1">
                              <a:latin typeface="Cambria Math" panose="02040503050406030204" pitchFamily="18" charset="0"/>
                            </a:rPr>
                            <m:t>?</m:t>
                          </m:r>
                        </m:e>
                      </m:d>
                      <m:r>
                        <a:rPr lang="es-CL" sz="2400" b="0" i="1" smtClean="0">
                          <a:latin typeface="Cambria Math" panose="02040503050406030204" pitchFamily="18" charset="0"/>
                        </a:rPr>
                        <m:t>=0 ∗∗</m:t>
                      </m:r>
                    </m:oMath>
                  </m:oMathPara>
                </a14:m>
                <a:endParaRPr lang="es-CL" sz="2400" dirty="0"/>
              </a:p>
              <a:p>
                <a:pPr marL="0" indent="0">
                  <a:buNone/>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3</m:t>
                          </m:r>
                          <m:r>
                            <a:rPr lang="es-CL" sz="2400" i="1">
                              <a:latin typeface="Cambria Math" panose="02040503050406030204" pitchFamily="18" charset="0"/>
                            </a:rPr>
                            <m:t>1</m:t>
                          </m:r>
                        </m:sub>
                      </m:sSub>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b="0" i="1" smtClean="0">
                              <a:latin typeface="Cambria Math" panose="02040503050406030204" pitchFamily="18" charset="0"/>
                            </a:rPr>
                            <m:t>1</m:t>
                          </m:r>
                        </m:sub>
                      </m:sSub>
                      <m:d>
                        <m:dPr>
                          <m:ctrlPr>
                            <a:rPr lang="es-CL" sz="2400" i="1">
                              <a:latin typeface="Cambria Math" panose="02040503050406030204" pitchFamily="18" charset="0"/>
                            </a:rPr>
                          </m:ctrlPr>
                        </m:dPr>
                        <m:e>
                          <m:r>
                            <a:rPr lang="es-CL" sz="2400" i="1">
                              <a:latin typeface="Cambria Math" panose="02040503050406030204" pitchFamily="18" charset="0"/>
                            </a:rPr>
                            <m:t>?</m:t>
                          </m:r>
                        </m:e>
                      </m:d>
                      <m:r>
                        <a:rPr lang="es-CL" sz="2400" b="0" i="1" smtClean="0">
                          <a:latin typeface="Cambria Math" panose="02040503050406030204" pitchFamily="18" charset="0"/>
                        </a:rPr>
                        <m:t>+</m:t>
                      </m:r>
                      <m:sSub>
                        <m:sSubPr>
                          <m:ctrlPr>
                            <a:rPr lang="es-CL" sz="2400" i="1">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32</m:t>
                          </m:r>
                        </m:sub>
                      </m:sSub>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b="0" i="1" smtClean="0">
                              <a:latin typeface="Cambria Math" panose="02040503050406030204" pitchFamily="18" charset="0"/>
                            </a:rPr>
                            <m:t>2</m:t>
                          </m:r>
                        </m:sub>
                      </m:sSub>
                      <m:d>
                        <m:dPr>
                          <m:ctrlPr>
                            <a:rPr lang="es-CL" sz="2400" i="1">
                              <a:latin typeface="Cambria Math" panose="02040503050406030204" pitchFamily="18" charset="0"/>
                            </a:rPr>
                          </m:ctrlPr>
                        </m:dPr>
                        <m:e>
                          <m:r>
                            <a:rPr lang="es-CL" sz="2400" i="1">
                              <a:latin typeface="Cambria Math" panose="02040503050406030204" pitchFamily="18" charset="0"/>
                            </a:rPr>
                            <m:t>?</m:t>
                          </m:r>
                        </m:e>
                      </m:d>
                      <m:r>
                        <a:rPr lang="es-CL" sz="2400" b="0" i="0" smtClean="0">
                          <a:latin typeface="Cambria Math" panose="02040503050406030204" pitchFamily="18" charset="0"/>
                        </a:rPr>
                        <m:t>+</m:t>
                      </m:r>
                      <m:d>
                        <m:dPr>
                          <m:ctrlPr>
                            <a:rPr lang="es-CL" sz="2400" i="1">
                              <a:latin typeface="Cambria Math" panose="02040503050406030204" pitchFamily="18" charset="0"/>
                            </a:rPr>
                          </m:ctrlPr>
                        </m:dPr>
                        <m:e>
                          <m:sSub>
                            <m:sSubPr>
                              <m:ctrlPr>
                                <a:rPr lang="es-CL" sz="2400" i="1">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33</m:t>
                              </m:r>
                            </m:sub>
                          </m:sSub>
                          <m:r>
                            <a:rPr lang="es-CL" sz="2400" i="1">
                              <a:latin typeface="Cambria Math" panose="02040503050406030204" pitchFamily="18" charset="0"/>
                            </a:rPr>
                            <m:t>−</m:t>
                          </m:r>
                          <m:r>
                            <a:rPr lang="es-CL" sz="2400" i="1">
                              <a:latin typeface="Cambria Math" panose="02040503050406030204" pitchFamily="18" charset="0"/>
                              <a:ea typeface="Cambria Math" panose="02040503050406030204" pitchFamily="18" charset="0"/>
                            </a:rPr>
                            <m:t>𝜎</m:t>
                          </m:r>
                          <m:d>
                            <m:dPr>
                              <m:ctrlPr>
                                <a:rPr lang="es-CL" sz="2400" i="1">
                                  <a:latin typeface="Cambria Math" panose="02040503050406030204" pitchFamily="18" charset="0"/>
                                  <a:ea typeface="Cambria Math" panose="02040503050406030204" pitchFamily="18" charset="0"/>
                                </a:rPr>
                              </m:ctrlPr>
                            </m:dPr>
                            <m:e>
                              <m:r>
                                <a:rPr lang="es-CL" sz="2400" i="1">
                                  <a:latin typeface="Cambria Math" panose="02040503050406030204" pitchFamily="18" charset="0"/>
                                  <a:ea typeface="Cambria Math" panose="02040503050406030204" pitchFamily="18" charset="0"/>
                                </a:rPr>
                                <m:t>?</m:t>
                              </m:r>
                            </m:e>
                          </m:d>
                        </m:e>
                      </m:d>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b="0" i="1" smtClean="0">
                              <a:latin typeface="Cambria Math" panose="02040503050406030204" pitchFamily="18" charset="0"/>
                            </a:rPr>
                            <m:t>3</m:t>
                          </m:r>
                        </m:sub>
                      </m:sSub>
                      <m:d>
                        <m:dPr>
                          <m:ctrlPr>
                            <a:rPr lang="es-CL" sz="2400" i="1">
                              <a:latin typeface="Cambria Math" panose="02040503050406030204" pitchFamily="18" charset="0"/>
                            </a:rPr>
                          </m:ctrlPr>
                        </m:dPr>
                        <m:e>
                          <m:r>
                            <a:rPr lang="es-CL" sz="2400" i="1">
                              <a:latin typeface="Cambria Math" panose="02040503050406030204" pitchFamily="18" charset="0"/>
                            </a:rPr>
                            <m:t>?</m:t>
                          </m:r>
                        </m:e>
                      </m:d>
                      <m:r>
                        <a:rPr lang="es-CL" sz="2400" b="0" i="1" smtClean="0">
                          <a:latin typeface="Cambria Math" panose="02040503050406030204" pitchFamily="18" charset="0"/>
                        </a:rPr>
                        <m:t>=0 ∗∗∗</m:t>
                      </m:r>
                    </m:oMath>
                  </m:oMathPara>
                </a14:m>
                <a:endParaRPr lang="es-CL" sz="2400" b="0" dirty="0"/>
              </a:p>
              <a:p>
                <a:pPr marL="0" indent="0">
                  <a:buNone/>
                </a:pPr>
                <a14:m>
                  <m:oMathPara xmlns:m="http://schemas.openxmlformats.org/officeDocument/2006/math">
                    <m:oMathParaPr>
                      <m:jc m:val="centerGroup"/>
                    </m:oMathParaPr>
                    <m:oMath xmlns:m="http://schemas.openxmlformats.org/officeDocument/2006/math">
                      <m:sSubSup>
                        <m:sSubSupPr>
                          <m:ctrlPr>
                            <a:rPr lang="es-CL" sz="2400" i="1" smtClean="0">
                              <a:latin typeface="Cambria Math" panose="02040503050406030204" pitchFamily="18" charset="0"/>
                            </a:rPr>
                          </m:ctrlPr>
                        </m:sSubSupPr>
                        <m:e>
                          <m:r>
                            <a:rPr lang="es-CL" sz="2400" b="0" i="1" smtClean="0">
                              <a:latin typeface="Cambria Math" panose="02040503050406030204" pitchFamily="18" charset="0"/>
                            </a:rPr>
                            <m:t>𝑛</m:t>
                          </m:r>
                        </m:e>
                        <m:sub>
                          <m:r>
                            <a:rPr lang="es-CL" sz="2400" b="0" i="1" smtClean="0">
                              <a:latin typeface="Cambria Math" panose="02040503050406030204" pitchFamily="18" charset="0"/>
                            </a:rPr>
                            <m:t>1</m:t>
                          </m:r>
                        </m:sub>
                        <m:sup>
                          <m:r>
                            <a:rPr lang="es-CL" sz="2400" b="0" i="1" smtClean="0">
                              <a:latin typeface="Cambria Math" panose="02040503050406030204" pitchFamily="18" charset="0"/>
                            </a:rPr>
                            <m:t>2</m:t>
                          </m:r>
                        </m:sup>
                      </m:sSubSup>
                      <m:d>
                        <m:dPr>
                          <m:ctrlPr>
                            <a:rPr lang="es-CL" sz="2400" b="0" i="1" smtClean="0">
                              <a:latin typeface="Cambria Math" panose="02040503050406030204" pitchFamily="18" charset="0"/>
                            </a:rPr>
                          </m:ctrlPr>
                        </m:dPr>
                        <m:e>
                          <m:r>
                            <a:rPr lang="es-CL" sz="2400" b="0" i="1" smtClean="0">
                              <a:latin typeface="Cambria Math" panose="02040503050406030204" pitchFamily="18" charset="0"/>
                            </a:rPr>
                            <m:t>?</m:t>
                          </m:r>
                        </m:e>
                      </m:d>
                      <m:r>
                        <a:rPr lang="es-CL" sz="2400" b="0" i="1" smtClean="0">
                          <a:latin typeface="Cambria Math" panose="02040503050406030204" pitchFamily="18" charset="0"/>
                        </a:rPr>
                        <m:t>+</m:t>
                      </m:r>
                      <m:sSubSup>
                        <m:sSubSupPr>
                          <m:ctrlPr>
                            <a:rPr lang="es-CL" sz="2400" i="1">
                              <a:latin typeface="Cambria Math" panose="02040503050406030204" pitchFamily="18" charset="0"/>
                            </a:rPr>
                          </m:ctrlPr>
                        </m:sSubSupPr>
                        <m:e>
                          <m:r>
                            <a:rPr lang="es-CL" sz="2400" i="1">
                              <a:latin typeface="Cambria Math" panose="02040503050406030204" pitchFamily="18" charset="0"/>
                            </a:rPr>
                            <m:t>𝑛</m:t>
                          </m:r>
                        </m:e>
                        <m:sub>
                          <m:r>
                            <a:rPr lang="es-CL" sz="2400" b="0" i="1" smtClean="0">
                              <a:latin typeface="Cambria Math" panose="02040503050406030204" pitchFamily="18" charset="0"/>
                            </a:rPr>
                            <m:t>2</m:t>
                          </m:r>
                        </m:sub>
                        <m:sup>
                          <m:r>
                            <a:rPr lang="es-CL" sz="2400" i="1">
                              <a:latin typeface="Cambria Math" panose="02040503050406030204" pitchFamily="18" charset="0"/>
                            </a:rPr>
                            <m:t>2</m:t>
                          </m:r>
                        </m:sup>
                      </m:sSubSup>
                      <m:d>
                        <m:dPr>
                          <m:ctrlPr>
                            <a:rPr lang="es-CL" sz="2400" b="0" i="1" smtClean="0">
                              <a:latin typeface="Cambria Math" panose="02040503050406030204" pitchFamily="18" charset="0"/>
                            </a:rPr>
                          </m:ctrlPr>
                        </m:dPr>
                        <m:e>
                          <m:r>
                            <a:rPr lang="es-CL" sz="2400" b="0" i="1" smtClean="0">
                              <a:latin typeface="Cambria Math" panose="02040503050406030204" pitchFamily="18" charset="0"/>
                            </a:rPr>
                            <m:t>?</m:t>
                          </m:r>
                        </m:e>
                      </m:d>
                      <m:r>
                        <a:rPr lang="es-CL" sz="2400" b="0" i="1" smtClean="0">
                          <a:latin typeface="Cambria Math" panose="02040503050406030204" pitchFamily="18" charset="0"/>
                        </a:rPr>
                        <m:t>+</m:t>
                      </m:r>
                      <m:sSubSup>
                        <m:sSubSupPr>
                          <m:ctrlPr>
                            <a:rPr lang="es-CL" sz="2400" i="1">
                              <a:latin typeface="Cambria Math" panose="02040503050406030204" pitchFamily="18" charset="0"/>
                            </a:rPr>
                          </m:ctrlPr>
                        </m:sSubSupPr>
                        <m:e>
                          <m:r>
                            <a:rPr lang="es-CL" sz="2400" i="1">
                              <a:latin typeface="Cambria Math" panose="02040503050406030204" pitchFamily="18" charset="0"/>
                            </a:rPr>
                            <m:t>𝑛</m:t>
                          </m:r>
                        </m:e>
                        <m:sub>
                          <m:r>
                            <a:rPr lang="es-CL" sz="2400" b="0" i="1" smtClean="0">
                              <a:latin typeface="Cambria Math" panose="02040503050406030204" pitchFamily="18" charset="0"/>
                            </a:rPr>
                            <m:t>3</m:t>
                          </m:r>
                        </m:sub>
                        <m:sup>
                          <m:r>
                            <a:rPr lang="es-CL" sz="2400" i="1">
                              <a:latin typeface="Cambria Math" panose="02040503050406030204" pitchFamily="18" charset="0"/>
                            </a:rPr>
                            <m:t>2</m:t>
                          </m:r>
                        </m:sup>
                      </m:sSubSup>
                      <m:d>
                        <m:dPr>
                          <m:ctrlPr>
                            <a:rPr lang="es-CL" sz="2400" b="0" i="1" smtClean="0">
                              <a:latin typeface="Cambria Math" panose="02040503050406030204" pitchFamily="18" charset="0"/>
                            </a:rPr>
                          </m:ctrlPr>
                        </m:dPr>
                        <m:e>
                          <m:r>
                            <a:rPr lang="es-CL" sz="2400" b="0" i="1" smtClean="0">
                              <a:latin typeface="Cambria Math" panose="02040503050406030204" pitchFamily="18" charset="0"/>
                            </a:rPr>
                            <m:t>?</m:t>
                          </m:r>
                        </m:e>
                      </m:d>
                      <m:r>
                        <a:rPr lang="es-CL" sz="2400" b="0" i="1" smtClean="0">
                          <a:latin typeface="Cambria Math" panose="02040503050406030204" pitchFamily="18" charset="0"/>
                        </a:rPr>
                        <m:t>=1∗∗∗∗</m:t>
                      </m:r>
                    </m:oMath>
                  </m:oMathPara>
                </a14:m>
                <a:endParaRPr lang="es-CL" sz="2400" dirty="0"/>
              </a:p>
              <a:p>
                <a:pPr marL="0" indent="0">
                  <a:buNone/>
                </a:pPr>
                <a:r>
                  <a:rPr lang="es-CL" sz="2400" dirty="0"/>
                  <a:t>Ahora calcularemos </a:t>
                </a:r>
                <a14:m>
                  <m:oMath xmlns:m="http://schemas.openxmlformats.org/officeDocument/2006/math">
                    <m:sSub>
                      <m:sSubPr>
                        <m:ctrlPr>
                          <a:rPr lang="es-CL" sz="2400" i="1">
                            <a:latin typeface="Cambria Math" panose="02040503050406030204" pitchFamily="18" charset="0"/>
                            <a:ea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𝑛</m:t>
                        </m:r>
                      </m:e>
                      <m:sub>
                        <m:r>
                          <a:rPr lang="es-CL" sz="2400" i="1">
                            <a:latin typeface="Cambria Math" panose="02040503050406030204" pitchFamily="18" charset="0"/>
                            <a:ea typeface="Cambria Math" panose="02040503050406030204" pitchFamily="18" charset="0"/>
                          </a:rPr>
                          <m:t>𝑖</m:t>
                        </m:r>
                      </m:sub>
                    </m:sSub>
                    <m:d>
                      <m:dPr>
                        <m:ctrlPr>
                          <a:rPr lang="es-CL" sz="2400" i="1">
                            <a:latin typeface="Cambria Math" panose="02040503050406030204" pitchFamily="18" charset="0"/>
                            <a:ea typeface="Cambria Math" panose="02040503050406030204" pitchFamily="18" charset="0"/>
                          </a:rPr>
                        </m:ctrlPr>
                      </m:dPr>
                      <m:e>
                        <m:r>
                          <a:rPr lang="es-CL" sz="2400" i="1">
                            <a:latin typeface="Cambria Math" panose="02040503050406030204" pitchFamily="18" charset="0"/>
                            <a:ea typeface="Cambria Math" panose="02040503050406030204" pitchFamily="18" charset="0"/>
                          </a:rPr>
                          <m:t>2</m:t>
                        </m:r>
                      </m:e>
                    </m:d>
                  </m:oMath>
                </a14:m>
                <a:r>
                  <a:rPr lang="es-CL" sz="2400" dirty="0"/>
                  <a:t>:</a:t>
                </a:r>
              </a:p>
              <a:p>
                <a:pPr marL="0" indent="0">
                  <a:buNone/>
                </a:pPr>
                <a:r>
                  <a:rPr lang="es-CL" sz="2400" dirty="0"/>
                  <a:t>De la </a:t>
                </a:r>
                <a:r>
                  <a:rPr lang="es-CL" sz="2400" dirty="0" err="1"/>
                  <a:t>ec</a:t>
                </a:r>
                <a:r>
                  <a:rPr lang="es-CL" sz="2400" dirty="0"/>
                  <a:t>. * es fácil notar que la componente </a:t>
                </a:r>
                <a14:m>
                  <m:oMath xmlns:m="http://schemas.openxmlformats.org/officeDocument/2006/math">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i="1">
                            <a:latin typeface="Cambria Math" panose="02040503050406030204" pitchFamily="18" charset="0"/>
                          </a:rPr>
                          <m:t>1</m:t>
                        </m:r>
                      </m:sub>
                    </m:sSub>
                    <m:d>
                      <m:dPr>
                        <m:ctrlPr>
                          <a:rPr lang="es-CL" sz="2400" i="1">
                            <a:latin typeface="Cambria Math" panose="02040503050406030204" pitchFamily="18" charset="0"/>
                          </a:rPr>
                        </m:ctrlPr>
                      </m:dPr>
                      <m:e>
                        <m:r>
                          <a:rPr lang="es-CL" sz="2400" b="0" i="1" smtClean="0">
                            <a:latin typeface="Cambria Math" panose="02040503050406030204" pitchFamily="18" charset="0"/>
                          </a:rPr>
                          <m:t>2</m:t>
                        </m:r>
                      </m:e>
                    </m:d>
                    <m:r>
                      <a:rPr lang="es-CL" sz="2400" b="0" i="1" smtClean="0">
                        <a:latin typeface="Cambria Math" panose="02040503050406030204" pitchFamily="18" charset="0"/>
                      </a:rPr>
                      <m:t>=0, </m:t>
                    </m:r>
                  </m:oMath>
                </a14:m>
                <a:r>
                  <a:rPr lang="es-CL" sz="2400" dirty="0"/>
                  <a:t>puesto que </a:t>
                </a:r>
                <a14:m>
                  <m:oMath xmlns:m="http://schemas.openxmlformats.org/officeDocument/2006/math">
                    <m:sSub>
                      <m:sSubPr>
                        <m:ctrlPr>
                          <a:rPr lang="es-CL" sz="2400" i="1">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i="1">
                            <a:latin typeface="Cambria Math" panose="02040503050406030204" pitchFamily="18" charset="0"/>
                            <a:ea typeface="Cambria Math" panose="02040503050406030204" pitchFamily="18" charset="0"/>
                          </a:rPr>
                          <m:t>2</m:t>
                        </m:r>
                        <m:r>
                          <a:rPr lang="es-CL" sz="2400" i="1">
                            <a:latin typeface="Cambria Math" panose="02040503050406030204" pitchFamily="18" charset="0"/>
                          </a:rPr>
                          <m:t>1</m:t>
                        </m:r>
                      </m:sub>
                    </m:sSub>
                  </m:oMath>
                </a14:m>
                <a:r>
                  <a:rPr lang="es-CL" sz="2400" dirty="0"/>
                  <a:t> y </a:t>
                </a:r>
                <a14:m>
                  <m:oMath xmlns:m="http://schemas.openxmlformats.org/officeDocument/2006/math">
                    <m:sSub>
                      <m:sSubPr>
                        <m:ctrlPr>
                          <a:rPr lang="es-CL" sz="2400" i="1" smtClean="0">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3</m:t>
                        </m:r>
                        <m:r>
                          <a:rPr lang="es-CL" sz="2400" i="1">
                            <a:latin typeface="Cambria Math" panose="02040503050406030204" pitchFamily="18" charset="0"/>
                          </a:rPr>
                          <m:t>1</m:t>
                        </m:r>
                      </m:sub>
                    </m:sSub>
                    <m:r>
                      <a:rPr lang="es-CL" sz="2400" b="0" i="1" smtClean="0">
                        <a:latin typeface="Cambria Math" panose="02040503050406030204" pitchFamily="18" charset="0"/>
                      </a:rPr>
                      <m:t>=0.</m:t>
                    </m:r>
                  </m:oMath>
                </a14:m>
                <a:endParaRPr lang="es-CL" sz="2400" dirty="0"/>
              </a:p>
              <a:p>
                <a:pPr marL="0" indent="0">
                  <a:buNone/>
                </a:pPr>
                <a:endParaRPr lang="es-CL" sz="2400" dirty="0"/>
              </a:p>
              <a:p>
                <a:pPr marL="0" indent="0">
                  <a:buNone/>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2</m:t>
                          </m:r>
                          <m:r>
                            <a:rPr lang="es-CL" sz="2400" i="1">
                              <a:latin typeface="Cambria Math" panose="02040503050406030204" pitchFamily="18" charset="0"/>
                            </a:rPr>
                            <m:t>1</m:t>
                          </m:r>
                        </m:sub>
                      </m:sSub>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b="0" i="1" smtClean="0">
                              <a:latin typeface="Cambria Math" panose="02040503050406030204" pitchFamily="18" charset="0"/>
                            </a:rPr>
                            <m:t>1</m:t>
                          </m:r>
                        </m:sub>
                      </m:sSub>
                      <m:d>
                        <m:dPr>
                          <m:ctrlPr>
                            <a:rPr lang="es-CL" sz="2400" i="1">
                              <a:latin typeface="Cambria Math" panose="02040503050406030204" pitchFamily="18" charset="0"/>
                            </a:rPr>
                          </m:ctrlPr>
                        </m:dPr>
                        <m:e>
                          <m:r>
                            <a:rPr lang="es-CL" sz="2400" b="0" i="1" smtClean="0">
                              <a:latin typeface="Cambria Math" panose="02040503050406030204" pitchFamily="18" charset="0"/>
                            </a:rPr>
                            <m:t>2</m:t>
                          </m:r>
                        </m:e>
                      </m:d>
                      <m:r>
                        <a:rPr lang="es-CL" sz="2400" i="1">
                          <a:latin typeface="Cambria Math" panose="02040503050406030204" pitchFamily="18" charset="0"/>
                        </a:rPr>
                        <m:t>+</m:t>
                      </m:r>
                      <m:d>
                        <m:dPr>
                          <m:ctrlPr>
                            <a:rPr lang="es-CL" sz="2400" i="1">
                              <a:latin typeface="Cambria Math" panose="02040503050406030204" pitchFamily="18" charset="0"/>
                            </a:rPr>
                          </m:ctrlPr>
                        </m:dPr>
                        <m:e>
                          <m:sSub>
                            <m:sSubPr>
                              <m:ctrlPr>
                                <a:rPr lang="es-CL" sz="2400" i="1">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22</m:t>
                              </m:r>
                            </m:sub>
                          </m:sSub>
                          <m:r>
                            <a:rPr lang="es-CL" sz="2400" i="1">
                              <a:latin typeface="Cambria Math" panose="02040503050406030204" pitchFamily="18" charset="0"/>
                            </a:rPr>
                            <m:t>−</m:t>
                          </m:r>
                          <m:r>
                            <a:rPr lang="es-CL" sz="2400" i="1">
                              <a:latin typeface="Cambria Math" panose="02040503050406030204" pitchFamily="18" charset="0"/>
                              <a:ea typeface="Cambria Math" panose="02040503050406030204" pitchFamily="18" charset="0"/>
                            </a:rPr>
                            <m:t>𝜎</m:t>
                          </m:r>
                          <m:d>
                            <m:dPr>
                              <m:ctrlPr>
                                <a:rPr lang="es-CL" sz="2400" i="1">
                                  <a:latin typeface="Cambria Math" panose="02040503050406030204" pitchFamily="18" charset="0"/>
                                  <a:ea typeface="Cambria Math" panose="02040503050406030204" pitchFamily="18" charset="0"/>
                                </a:rPr>
                              </m:ctrlPr>
                            </m:dPr>
                            <m:e>
                              <m:r>
                                <a:rPr lang="es-CL" sz="2400" b="0" i="1" smtClean="0">
                                  <a:latin typeface="Cambria Math" panose="02040503050406030204" pitchFamily="18" charset="0"/>
                                  <a:ea typeface="Cambria Math" panose="02040503050406030204" pitchFamily="18" charset="0"/>
                                </a:rPr>
                                <m:t>2</m:t>
                              </m:r>
                            </m:e>
                          </m:d>
                        </m:e>
                      </m:d>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b="0" i="1" smtClean="0">
                              <a:latin typeface="Cambria Math" panose="02040503050406030204" pitchFamily="18" charset="0"/>
                            </a:rPr>
                            <m:t>2</m:t>
                          </m:r>
                        </m:sub>
                      </m:sSub>
                      <m:d>
                        <m:dPr>
                          <m:ctrlPr>
                            <a:rPr lang="es-CL" sz="2400" i="1">
                              <a:latin typeface="Cambria Math" panose="02040503050406030204" pitchFamily="18" charset="0"/>
                            </a:rPr>
                          </m:ctrlPr>
                        </m:dPr>
                        <m:e>
                          <m:r>
                            <a:rPr lang="es-CL" sz="2400" b="0" i="1" smtClean="0">
                              <a:latin typeface="Cambria Math" panose="02040503050406030204" pitchFamily="18" charset="0"/>
                            </a:rPr>
                            <m:t>2</m:t>
                          </m:r>
                        </m:e>
                      </m:d>
                      <m:r>
                        <a:rPr lang="es-CL" sz="2400" b="0" i="1" smtClean="0">
                          <a:latin typeface="Cambria Math" panose="02040503050406030204" pitchFamily="18" charset="0"/>
                        </a:rPr>
                        <m:t>+</m:t>
                      </m:r>
                      <m:sSub>
                        <m:sSubPr>
                          <m:ctrlPr>
                            <a:rPr lang="es-CL" sz="2400" i="1">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𝜎</m:t>
                          </m:r>
                        </m:e>
                        <m:sub>
                          <m:r>
                            <a:rPr lang="es-CL" sz="2400" b="0" i="1" smtClean="0">
                              <a:latin typeface="Cambria Math" panose="02040503050406030204" pitchFamily="18" charset="0"/>
                              <a:ea typeface="Cambria Math" panose="02040503050406030204" pitchFamily="18" charset="0"/>
                            </a:rPr>
                            <m:t>23</m:t>
                          </m:r>
                        </m:sub>
                      </m:sSub>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i="1">
                              <a:latin typeface="Cambria Math" panose="02040503050406030204" pitchFamily="18" charset="0"/>
                            </a:rPr>
                            <m:t>3</m:t>
                          </m:r>
                        </m:sub>
                      </m:sSub>
                      <m:d>
                        <m:dPr>
                          <m:ctrlPr>
                            <a:rPr lang="es-CL" sz="2400" i="1">
                              <a:latin typeface="Cambria Math" panose="02040503050406030204" pitchFamily="18" charset="0"/>
                            </a:rPr>
                          </m:ctrlPr>
                        </m:dPr>
                        <m:e>
                          <m:r>
                            <a:rPr lang="es-CL" sz="2400" b="0" i="1" smtClean="0">
                              <a:latin typeface="Cambria Math" panose="02040503050406030204" pitchFamily="18" charset="0"/>
                            </a:rPr>
                            <m:t>2</m:t>
                          </m:r>
                        </m:e>
                      </m:d>
                      <m:r>
                        <a:rPr lang="es-CL" sz="2400" b="0" i="1" smtClean="0">
                          <a:latin typeface="Cambria Math" panose="02040503050406030204" pitchFamily="18" charset="0"/>
                        </a:rPr>
                        <m:t>=0 ∗∗</m:t>
                      </m:r>
                    </m:oMath>
                  </m:oMathPara>
                </a14:m>
                <a:endParaRPr lang="es-CL" sz="2400" dirty="0"/>
              </a:p>
              <a:p>
                <a:pPr marL="0" indent="0">
                  <a:buNone/>
                </a:pPr>
                <a14:m>
                  <m:oMathPara xmlns:m="http://schemas.openxmlformats.org/officeDocument/2006/math">
                    <m:oMathParaPr>
                      <m:jc m:val="centerGroup"/>
                    </m:oMathParaPr>
                    <m:oMath xmlns:m="http://schemas.openxmlformats.org/officeDocument/2006/math">
                      <m:r>
                        <a:rPr lang="es-CL" sz="2400" i="1" smtClean="0">
                          <a:latin typeface="Cambria Math" panose="02040503050406030204" pitchFamily="18" charset="0"/>
                        </a:rPr>
                        <m:t>0</m:t>
                      </m:r>
                      <m:r>
                        <a:rPr lang="es-CL" sz="2400" i="1">
                          <a:latin typeface="Cambria Math" panose="02040503050406030204" pitchFamily="18" charset="0"/>
                        </a:rPr>
                        <m:t>+</m:t>
                      </m:r>
                      <m:d>
                        <m:dPr>
                          <m:ctrlPr>
                            <a:rPr lang="es-CL" sz="2400" b="0" i="1" smtClean="0">
                              <a:latin typeface="Cambria Math" panose="02040503050406030204" pitchFamily="18" charset="0"/>
                            </a:rPr>
                          </m:ctrlPr>
                        </m:dPr>
                        <m:e>
                          <m:r>
                            <a:rPr lang="es-CL" sz="2400" b="0" i="1" smtClean="0">
                              <a:latin typeface="Cambria Math" panose="02040503050406030204" pitchFamily="18" charset="0"/>
                            </a:rPr>
                            <m:t>5−9.2</m:t>
                          </m:r>
                        </m:e>
                      </m:d>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b="0" i="1" smtClean="0">
                              <a:latin typeface="Cambria Math" panose="02040503050406030204" pitchFamily="18" charset="0"/>
                            </a:rPr>
                            <m:t>2</m:t>
                          </m:r>
                        </m:sub>
                      </m:sSub>
                      <m:d>
                        <m:dPr>
                          <m:ctrlPr>
                            <a:rPr lang="es-CL" sz="2400" i="1">
                              <a:latin typeface="Cambria Math" panose="02040503050406030204" pitchFamily="18" charset="0"/>
                            </a:rPr>
                          </m:ctrlPr>
                        </m:dPr>
                        <m:e>
                          <m:r>
                            <a:rPr lang="es-CL" sz="2400" b="0" i="1" smtClean="0">
                              <a:latin typeface="Cambria Math" panose="02040503050406030204" pitchFamily="18" charset="0"/>
                            </a:rPr>
                            <m:t>2</m:t>
                          </m:r>
                        </m:e>
                      </m:d>
                      <m:r>
                        <a:rPr lang="es-CL" sz="2400" b="0" i="1" smtClean="0">
                          <a:latin typeface="Cambria Math" panose="02040503050406030204" pitchFamily="18" charset="0"/>
                        </a:rPr>
                        <m:t>+3</m:t>
                      </m:r>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i="1">
                              <a:latin typeface="Cambria Math" panose="02040503050406030204" pitchFamily="18" charset="0"/>
                            </a:rPr>
                            <m:t>3</m:t>
                          </m:r>
                        </m:sub>
                      </m:sSub>
                      <m:d>
                        <m:dPr>
                          <m:ctrlPr>
                            <a:rPr lang="es-CL" sz="2400" i="1">
                              <a:latin typeface="Cambria Math" panose="02040503050406030204" pitchFamily="18" charset="0"/>
                            </a:rPr>
                          </m:ctrlPr>
                        </m:dPr>
                        <m:e>
                          <m:r>
                            <a:rPr lang="es-CL" sz="2400" b="0" i="1" smtClean="0">
                              <a:latin typeface="Cambria Math" panose="02040503050406030204" pitchFamily="18" charset="0"/>
                            </a:rPr>
                            <m:t>2</m:t>
                          </m:r>
                        </m:e>
                      </m:d>
                      <m:r>
                        <a:rPr lang="es-CL" sz="2400" b="0" i="1" smtClean="0">
                          <a:latin typeface="Cambria Math" panose="02040503050406030204" pitchFamily="18" charset="0"/>
                        </a:rPr>
                        <m:t>=0</m:t>
                      </m:r>
                    </m:oMath>
                  </m:oMathPara>
                </a14:m>
                <a:endParaRPr lang="es-CL" sz="2400" b="0" dirty="0"/>
              </a:p>
              <a:p>
                <a:pPr marL="0" indent="0">
                  <a:buNone/>
                </a:pPr>
                <a14:m>
                  <m:oMathPara xmlns:m="http://schemas.openxmlformats.org/officeDocument/2006/math">
                    <m:oMathParaPr>
                      <m:jc m:val="centerGroup"/>
                    </m:oMathParaPr>
                    <m:oMath xmlns:m="http://schemas.openxmlformats.org/officeDocument/2006/math">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i="1">
                              <a:latin typeface="Cambria Math" panose="02040503050406030204" pitchFamily="18" charset="0"/>
                            </a:rPr>
                            <m:t>3</m:t>
                          </m:r>
                        </m:sub>
                      </m:sSub>
                      <m:d>
                        <m:dPr>
                          <m:ctrlPr>
                            <a:rPr lang="es-CL" sz="2400" i="1">
                              <a:latin typeface="Cambria Math" panose="02040503050406030204" pitchFamily="18" charset="0"/>
                            </a:rPr>
                          </m:ctrlPr>
                        </m:dPr>
                        <m:e>
                          <m:r>
                            <a:rPr lang="es-CL" sz="2400" b="0" i="1" smtClean="0">
                              <a:latin typeface="Cambria Math" panose="02040503050406030204" pitchFamily="18" charset="0"/>
                            </a:rPr>
                            <m:t>2</m:t>
                          </m:r>
                        </m:e>
                      </m:d>
                      <m:r>
                        <a:rPr lang="es-CL" sz="2400" b="0" i="1" smtClean="0">
                          <a:latin typeface="Cambria Math" panose="02040503050406030204" pitchFamily="18" charset="0"/>
                        </a:rPr>
                        <m:t>=1.4</m:t>
                      </m:r>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i="1">
                              <a:latin typeface="Cambria Math" panose="02040503050406030204" pitchFamily="18" charset="0"/>
                            </a:rPr>
                            <m:t>2</m:t>
                          </m:r>
                        </m:sub>
                      </m:sSub>
                      <m:d>
                        <m:dPr>
                          <m:ctrlPr>
                            <a:rPr lang="es-CL" sz="2400" i="1">
                              <a:latin typeface="Cambria Math" panose="02040503050406030204" pitchFamily="18" charset="0"/>
                            </a:rPr>
                          </m:ctrlPr>
                        </m:dPr>
                        <m:e>
                          <m:r>
                            <a:rPr lang="es-CL" sz="2400" i="1">
                              <a:latin typeface="Cambria Math" panose="02040503050406030204" pitchFamily="18" charset="0"/>
                            </a:rPr>
                            <m:t>2</m:t>
                          </m:r>
                        </m:e>
                      </m:d>
                    </m:oMath>
                  </m:oMathPara>
                </a14:m>
                <a:endParaRPr lang="es-CL" sz="2400" b="0" dirty="0"/>
              </a:p>
              <a:p>
                <a:pPr marL="0" indent="0">
                  <a:buNone/>
                </a:pPr>
                <a:endParaRPr lang="es-CL" sz="2400" b="0" dirty="0"/>
              </a:p>
              <a:p>
                <a:pPr marL="0" indent="0">
                  <a:buNone/>
                </a:pPr>
                <a14:m>
                  <m:oMathPara xmlns:m="http://schemas.openxmlformats.org/officeDocument/2006/math">
                    <m:oMathParaPr>
                      <m:jc m:val="centerGroup"/>
                    </m:oMathParaPr>
                    <m:oMath xmlns:m="http://schemas.openxmlformats.org/officeDocument/2006/math">
                      <m:sSubSup>
                        <m:sSubSupPr>
                          <m:ctrlPr>
                            <a:rPr lang="es-CL" sz="2400" i="1" smtClean="0">
                              <a:latin typeface="Cambria Math" panose="02040503050406030204" pitchFamily="18" charset="0"/>
                            </a:rPr>
                          </m:ctrlPr>
                        </m:sSubSupPr>
                        <m:e>
                          <m:r>
                            <a:rPr lang="es-CL" sz="2400" b="0" i="1" smtClean="0">
                              <a:latin typeface="Cambria Math" panose="02040503050406030204" pitchFamily="18" charset="0"/>
                            </a:rPr>
                            <m:t>𝑛</m:t>
                          </m:r>
                        </m:e>
                        <m:sub>
                          <m:r>
                            <a:rPr lang="es-CL" sz="2400" b="0" i="1" smtClean="0">
                              <a:latin typeface="Cambria Math" panose="02040503050406030204" pitchFamily="18" charset="0"/>
                            </a:rPr>
                            <m:t>1</m:t>
                          </m:r>
                        </m:sub>
                        <m:sup>
                          <m:r>
                            <a:rPr lang="es-CL" sz="2400" b="0" i="1" smtClean="0">
                              <a:latin typeface="Cambria Math" panose="02040503050406030204" pitchFamily="18" charset="0"/>
                            </a:rPr>
                            <m:t>2</m:t>
                          </m:r>
                        </m:sup>
                      </m:sSubSup>
                      <m:d>
                        <m:dPr>
                          <m:ctrlPr>
                            <a:rPr lang="es-CL" sz="2400" b="0" i="1" smtClean="0">
                              <a:latin typeface="Cambria Math" panose="02040503050406030204" pitchFamily="18" charset="0"/>
                            </a:rPr>
                          </m:ctrlPr>
                        </m:dPr>
                        <m:e>
                          <m:r>
                            <a:rPr lang="es-CL" sz="2400" b="0" i="1" smtClean="0">
                              <a:latin typeface="Cambria Math" panose="02040503050406030204" pitchFamily="18" charset="0"/>
                            </a:rPr>
                            <m:t>2</m:t>
                          </m:r>
                        </m:e>
                      </m:d>
                      <m:r>
                        <a:rPr lang="es-CL" sz="2400" b="0" i="1" smtClean="0">
                          <a:latin typeface="Cambria Math" panose="02040503050406030204" pitchFamily="18" charset="0"/>
                        </a:rPr>
                        <m:t>+</m:t>
                      </m:r>
                      <m:sSubSup>
                        <m:sSubSupPr>
                          <m:ctrlPr>
                            <a:rPr lang="es-CL" sz="2400" i="1">
                              <a:latin typeface="Cambria Math" panose="02040503050406030204" pitchFamily="18" charset="0"/>
                            </a:rPr>
                          </m:ctrlPr>
                        </m:sSubSupPr>
                        <m:e>
                          <m:r>
                            <a:rPr lang="es-CL" sz="2400" i="1">
                              <a:latin typeface="Cambria Math" panose="02040503050406030204" pitchFamily="18" charset="0"/>
                            </a:rPr>
                            <m:t>𝑛</m:t>
                          </m:r>
                        </m:e>
                        <m:sub>
                          <m:r>
                            <a:rPr lang="es-CL" sz="2400" b="0" i="1" smtClean="0">
                              <a:latin typeface="Cambria Math" panose="02040503050406030204" pitchFamily="18" charset="0"/>
                            </a:rPr>
                            <m:t>2</m:t>
                          </m:r>
                        </m:sub>
                        <m:sup>
                          <m:r>
                            <a:rPr lang="es-CL" sz="2400" i="1">
                              <a:latin typeface="Cambria Math" panose="02040503050406030204" pitchFamily="18" charset="0"/>
                            </a:rPr>
                            <m:t>2</m:t>
                          </m:r>
                        </m:sup>
                      </m:sSubSup>
                      <m:d>
                        <m:dPr>
                          <m:ctrlPr>
                            <a:rPr lang="es-CL" sz="2400" b="0" i="1" smtClean="0">
                              <a:latin typeface="Cambria Math" panose="02040503050406030204" pitchFamily="18" charset="0"/>
                            </a:rPr>
                          </m:ctrlPr>
                        </m:dPr>
                        <m:e>
                          <m:r>
                            <a:rPr lang="es-CL" sz="2400" b="0" i="1" smtClean="0">
                              <a:latin typeface="Cambria Math" panose="02040503050406030204" pitchFamily="18" charset="0"/>
                            </a:rPr>
                            <m:t>2</m:t>
                          </m:r>
                        </m:e>
                      </m:d>
                      <m:r>
                        <a:rPr lang="es-CL" sz="2400" b="0" i="1" smtClean="0">
                          <a:latin typeface="Cambria Math" panose="02040503050406030204" pitchFamily="18" charset="0"/>
                        </a:rPr>
                        <m:t>+</m:t>
                      </m:r>
                      <m:sSubSup>
                        <m:sSubSupPr>
                          <m:ctrlPr>
                            <a:rPr lang="es-CL" sz="2400" i="1">
                              <a:latin typeface="Cambria Math" panose="02040503050406030204" pitchFamily="18" charset="0"/>
                            </a:rPr>
                          </m:ctrlPr>
                        </m:sSubSupPr>
                        <m:e>
                          <m:r>
                            <a:rPr lang="es-CL" sz="2400" i="1">
                              <a:latin typeface="Cambria Math" panose="02040503050406030204" pitchFamily="18" charset="0"/>
                            </a:rPr>
                            <m:t>𝑛</m:t>
                          </m:r>
                        </m:e>
                        <m:sub>
                          <m:r>
                            <a:rPr lang="es-CL" sz="2400" b="0" i="1" smtClean="0">
                              <a:latin typeface="Cambria Math" panose="02040503050406030204" pitchFamily="18" charset="0"/>
                            </a:rPr>
                            <m:t>3</m:t>
                          </m:r>
                        </m:sub>
                        <m:sup>
                          <m:r>
                            <a:rPr lang="es-CL" sz="2400" i="1">
                              <a:latin typeface="Cambria Math" panose="02040503050406030204" pitchFamily="18" charset="0"/>
                            </a:rPr>
                            <m:t>2</m:t>
                          </m:r>
                        </m:sup>
                      </m:sSubSup>
                      <m:d>
                        <m:dPr>
                          <m:ctrlPr>
                            <a:rPr lang="es-CL" sz="2400" b="0" i="1" smtClean="0">
                              <a:latin typeface="Cambria Math" panose="02040503050406030204" pitchFamily="18" charset="0"/>
                            </a:rPr>
                          </m:ctrlPr>
                        </m:dPr>
                        <m:e>
                          <m:r>
                            <a:rPr lang="es-CL" sz="2400" b="0" i="1" smtClean="0">
                              <a:latin typeface="Cambria Math" panose="02040503050406030204" pitchFamily="18" charset="0"/>
                            </a:rPr>
                            <m:t>2</m:t>
                          </m:r>
                        </m:e>
                      </m:d>
                      <m:r>
                        <a:rPr lang="es-CL" sz="2400" b="0" i="1" smtClean="0">
                          <a:latin typeface="Cambria Math" panose="02040503050406030204" pitchFamily="18" charset="0"/>
                        </a:rPr>
                        <m:t>=1∗∗∗∗</m:t>
                      </m:r>
                    </m:oMath>
                  </m:oMathPara>
                </a14:m>
                <a:endParaRPr lang="es-CL" sz="2400" dirty="0"/>
              </a:p>
              <a:p>
                <a:pPr marL="0" indent="0">
                  <a:buNone/>
                </a:pPr>
                <a14:m>
                  <m:oMathPara xmlns:m="http://schemas.openxmlformats.org/officeDocument/2006/math">
                    <m:oMathParaPr>
                      <m:jc m:val="centerGroup"/>
                    </m:oMathParaPr>
                    <m:oMath xmlns:m="http://schemas.openxmlformats.org/officeDocument/2006/math">
                      <m:r>
                        <a:rPr lang="es-CL" sz="2400" i="1" smtClean="0">
                          <a:latin typeface="Cambria Math" panose="02040503050406030204" pitchFamily="18" charset="0"/>
                        </a:rPr>
                        <m:t>0</m:t>
                      </m:r>
                      <m:r>
                        <a:rPr lang="es-CL" sz="2400" b="0" i="1" smtClean="0">
                          <a:latin typeface="Cambria Math" panose="02040503050406030204" pitchFamily="18" charset="0"/>
                        </a:rPr>
                        <m:t>+</m:t>
                      </m:r>
                      <m:sSubSup>
                        <m:sSubSupPr>
                          <m:ctrlPr>
                            <a:rPr lang="es-CL" sz="2400" i="1">
                              <a:latin typeface="Cambria Math" panose="02040503050406030204" pitchFamily="18" charset="0"/>
                            </a:rPr>
                          </m:ctrlPr>
                        </m:sSubSupPr>
                        <m:e>
                          <m:r>
                            <a:rPr lang="es-CL" sz="2400" i="1">
                              <a:latin typeface="Cambria Math" panose="02040503050406030204" pitchFamily="18" charset="0"/>
                            </a:rPr>
                            <m:t>𝑛</m:t>
                          </m:r>
                        </m:e>
                        <m:sub>
                          <m:r>
                            <a:rPr lang="es-CL" sz="2400" b="0" i="1" smtClean="0">
                              <a:latin typeface="Cambria Math" panose="02040503050406030204" pitchFamily="18" charset="0"/>
                            </a:rPr>
                            <m:t>2</m:t>
                          </m:r>
                        </m:sub>
                        <m:sup>
                          <m:r>
                            <a:rPr lang="es-CL" sz="2400" i="1">
                              <a:latin typeface="Cambria Math" panose="02040503050406030204" pitchFamily="18" charset="0"/>
                            </a:rPr>
                            <m:t>2</m:t>
                          </m:r>
                        </m:sup>
                      </m:sSubSup>
                      <m:d>
                        <m:dPr>
                          <m:ctrlPr>
                            <a:rPr lang="es-CL" sz="2400" b="0" i="1" smtClean="0">
                              <a:latin typeface="Cambria Math" panose="02040503050406030204" pitchFamily="18" charset="0"/>
                            </a:rPr>
                          </m:ctrlPr>
                        </m:dPr>
                        <m:e>
                          <m:r>
                            <a:rPr lang="es-CL" sz="2400" b="0" i="1" smtClean="0">
                              <a:latin typeface="Cambria Math" panose="02040503050406030204" pitchFamily="18" charset="0"/>
                            </a:rPr>
                            <m:t>2</m:t>
                          </m:r>
                        </m:e>
                      </m:d>
                      <m:r>
                        <a:rPr lang="es-CL" sz="2400" b="0" i="1" smtClean="0">
                          <a:latin typeface="Cambria Math" panose="02040503050406030204" pitchFamily="18" charset="0"/>
                        </a:rPr>
                        <m:t>+</m:t>
                      </m:r>
                      <m:r>
                        <a:rPr lang="es-CL" sz="2400" i="1">
                          <a:latin typeface="Cambria Math" panose="02040503050406030204" pitchFamily="18" charset="0"/>
                        </a:rPr>
                        <m:t>(</m:t>
                      </m:r>
                      <m:r>
                        <a:rPr lang="es-CL" sz="2400" i="1" smtClean="0">
                          <a:latin typeface="Cambria Math" panose="02040503050406030204" pitchFamily="18" charset="0"/>
                        </a:rPr>
                        <m:t>1.4</m:t>
                      </m:r>
                      <m:sSub>
                        <m:sSubPr>
                          <m:ctrlPr>
                            <a:rPr lang="es-CL" sz="2400" i="1">
                              <a:latin typeface="Cambria Math" panose="02040503050406030204" pitchFamily="18" charset="0"/>
                            </a:rPr>
                          </m:ctrlPr>
                        </m:sSubPr>
                        <m:e>
                          <m:r>
                            <a:rPr lang="es-CL" sz="2400" i="1">
                              <a:latin typeface="Cambria Math" panose="02040503050406030204" pitchFamily="18" charset="0"/>
                            </a:rPr>
                            <m:t>𝑛</m:t>
                          </m:r>
                        </m:e>
                        <m:sub>
                          <m:r>
                            <a:rPr lang="es-CL" sz="2400" i="1">
                              <a:latin typeface="Cambria Math" panose="02040503050406030204" pitchFamily="18" charset="0"/>
                            </a:rPr>
                            <m:t>2</m:t>
                          </m:r>
                        </m:sub>
                      </m:sSub>
                      <m:d>
                        <m:dPr>
                          <m:ctrlPr>
                            <a:rPr lang="es-CL" sz="2400" i="1" smtClean="0">
                              <a:latin typeface="Cambria Math" panose="02040503050406030204" pitchFamily="18" charset="0"/>
                            </a:rPr>
                          </m:ctrlPr>
                        </m:dPr>
                        <m:e>
                          <m:r>
                            <a:rPr lang="es-CL" sz="2400" i="1">
                              <a:latin typeface="Cambria Math" panose="02040503050406030204" pitchFamily="18" charset="0"/>
                            </a:rPr>
                            <m:t>2</m:t>
                          </m:r>
                        </m:e>
                      </m:d>
                      <m:sSup>
                        <m:sSupPr>
                          <m:ctrlPr>
                            <a:rPr lang="es-CL" sz="2400" i="1" smtClean="0">
                              <a:latin typeface="Cambria Math" panose="02040503050406030204" pitchFamily="18" charset="0"/>
                            </a:rPr>
                          </m:ctrlPr>
                        </m:sSupPr>
                        <m:e>
                          <m:r>
                            <a:rPr lang="es-CL" sz="2400" b="0" i="1" smtClean="0">
                              <a:latin typeface="Cambria Math" panose="02040503050406030204" pitchFamily="18" charset="0"/>
                            </a:rPr>
                            <m:t>)</m:t>
                          </m:r>
                        </m:e>
                        <m:sup>
                          <m:r>
                            <a:rPr lang="es-CL" sz="2400" b="0" i="1" smtClean="0">
                              <a:latin typeface="Cambria Math" panose="02040503050406030204" pitchFamily="18" charset="0"/>
                            </a:rPr>
                            <m:t>2</m:t>
                          </m:r>
                        </m:sup>
                      </m:sSup>
                      <m:r>
                        <a:rPr lang="es-CL" sz="2400" b="0" i="1" smtClean="0">
                          <a:latin typeface="Cambria Math" panose="02040503050406030204" pitchFamily="18" charset="0"/>
                        </a:rPr>
                        <m:t>=1</m:t>
                      </m:r>
                    </m:oMath>
                  </m:oMathPara>
                </a14:m>
                <a:endParaRPr lang="es-CL" sz="2400" b="0" dirty="0"/>
              </a:p>
              <a:p>
                <a:pPr marL="0" indent="0">
                  <a:buNone/>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r>
                            <a:rPr lang="es-CL" sz="2400" i="1">
                              <a:latin typeface="Cambria Math" panose="02040503050406030204" pitchFamily="18" charset="0"/>
                              <a:ea typeface="Cambria Math" panose="02040503050406030204" pitchFamily="18" charset="0"/>
                            </a:rPr>
                            <m:t>→</m:t>
                          </m:r>
                          <m:r>
                            <a:rPr lang="es-CL" sz="2400" i="1">
                              <a:latin typeface="Cambria Math" panose="02040503050406030204" pitchFamily="18" charset="0"/>
                            </a:rPr>
                            <m:t>𝑛</m:t>
                          </m:r>
                        </m:e>
                        <m:sub>
                          <m:r>
                            <a:rPr lang="es-CL" sz="2400" i="1">
                              <a:latin typeface="Cambria Math" panose="02040503050406030204" pitchFamily="18" charset="0"/>
                            </a:rPr>
                            <m:t>2</m:t>
                          </m:r>
                        </m:sub>
                      </m:sSub>
                      <m:d>
                        <m:dPr>
                          <m:ctrlPr>
                            <a:rPr lang="es-CL" sz="2400" i="1">
                              <a:latin typeface="Cambria Math" panose="02040503050406030204" pitchFamily="18" charset="0"/>
                            </a:rPr>
                          </m:ctrlPr>
                        </m:dPr>
                        <m:e>
                          <m:r>
                            <a:rPr lang="es-CL" sz="2400" i="1">
                              <a:latin typeface="Cambria Math" panose="02040503050406030204" pitchFamily="18" charset="0"/>
                            </a:rPr>
                            <m:t>2</m:t>
                          </m:r>
                        </m:e>
                      </m:d>
                      <m:r>
                        <a:rPr lang="es-CL" sz="2400" b="0" i="1" smtClean="0">
                          <a:latin typeface="Cambria Math" panose="02040503050406030204" pitchFamily="18" charset="0"/>
                        </a:rPr>
                        <m:t>=0.678</m:t>
                      </m:r>
                    </m:oMath>
                  </m:oMathPara>
                </a14:m>
                <a:endParaRPr lang="es-CL" sz="2400" b="0" dirty="0"/>
              </a:p>
              <a:p>
                <a:pPr marL="0" indent="0">
                  <a:buNone/>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r>
                            <a:rPr lang="es-CL" sz="2400" i="1" smtClean="0">
                              <a:latin typeface="Cambria Math" panose="02040503050406030204" pitchFamily="18" charset="0"/>
                              <a:ea typeface="Cambria Math" panose="02040503050406030204" pitchFamily="18" charset="0"/>
                            </a:rPr>
                            <m:t>→</m:t>
                          </m:r>
                          <m:r>
                            <a:rPr lang="es-CL" sz="2400" i="1">
                              <a:latin typeface="Cambria Math" panose="02040503050406030204" pitchFamily="18" charset="0"/>
                            </a:rPr>
                            <m:t>𝑛</m:t>
                          </m:r>
                        </m:e>
                        <m:sub>
                          <m:r>
                            <a:rPr lang="es-CL" sz="2400" i="1">
                              <a:latin typeface="Cambria Math" panose="02040503050406030204" pitchFamily="18" charset="0"/>
                            </a:rPr>
                            <m:t>3</m:t>
                          </m:r>
                        </m:sub>
                      </m:sSub>
                      <m:d>
                        <m:dPr>
                          <m:ctrlPr>
                            <a:rPr lang="es-CL" sz="2400" i="1">
                              <a:latin typeface="Cambria Math" panose="02040503050406030204" pitchFamily="18" charset="0"/>
                            </a:rPr>
                          </m:ctrlPr>
                        </m:dPr>
                        <m:e>
                          <m:r>
                            <a:rPr lang="es-CL" sz="2400" b="0" i="1" smtClean="0">
                              <a:latin typeface="Cambria Math" panose="02040503050406030204" pitchFamily="18" charset="0"/>
                            </a:rPr>
                            <m:t>2</m:t>
                          </m:r>
                        </m:e>
                      </m:d>
                      <m:r>
                        <a:rPr lang="es-CL" sz="2400" b="0" i="1" smtClean="0">
                          <a:latin typeface="Cambria Math" panose="02040503050406030204" pitchFamily="18" charset="0"/>
                        </a:rPr>
                        <m:t>=0.949</m:t>
                      </m:r>
                    </m:oMath>
                  </m:oMathPara>
                </a14:m>
                <a:endParaRPr lang="es-CL" sz="2400" b="0" dirty="0"/>
              </a:p>
              <a:p>
                <a:pPr marL="0" indent="0">
                  <a:buNone/>
                </a:pPr>
                <a:r>
                  <a:rPr lang="es-CL" sz="2400" b="0" dirty="0"/>
                  <a:t>Así, </a:t>
                </a:r>
                <a14:m>
                  <m:oMath xmlns:m="http://schemas.openxmlformats.org/officeDocument/2006/math">
                    <m:sSub>
                      <m:sSubPr>
                        <m:ctrlPr>
                          <a:rPr lang="es-CL" sz="2400" b="0" i="1" smtClean="0">
                            <a:latin typeface="Cambria Math" panose="02040503050406030204" pitchFamily="18" charset="0"/>
                            <a:ea typeface="Cambria Math" panose="02040503050406030204" pitchFamily="18" charset="0"/>
                          </a:rPr>
                        </m:ctrlPr>
                      </m:sSubPr>
                      <m:e>
                        <m:r>
                          <a:rPr lang="es-CL" sz="2400" b="0" i="1" smtClean="0">
                            <a:latin typeface="Cambria Math" panose="02040503050406030204" pitchFamily="18" charset="0"/>
                            <a:ea typeface="Cambria Math" panose="02040503050406030204" pitchFamily="18" charset="0"/>
                          </a:rPr>
                          <m:t>𝑛</m:t>
                        </m:r>
                      </m:e>
                      <m:sub>
                        <m:r>
                          <a:rPr lang="es-CL" sz="2400" b="0" i="1" smtClean="0">
                            <a:latin typeface="Cambria Math" panose="02040503050406030204" pitchFamily="18" charset="0"/>
                            <a:ea typeface="Cambria Math" panose="02040503050406030204" pitchFamily="18" charset="0"/>
                          </a:rPr>
                          <m:t>𝑖</m:t>
                        </m:r>
                      </m:sub>
                    </m:sSub>
                    <m:r>
                      <a:rPr lang="es-CL" sz="2400" b="0" i="1" smtClean="0">
                        <a:latin typeface="Cambria Math" panose="02040503050406030204" pitchFamily="18" charset="0"/>
                        <a:ea typeface="Cambria Math" panose="02040503050406030204" pitchFamily="18" charset="0"/>
                      </a:rPr>
                      <m:t>(2)=(0, 0.678, 0.949)</m:t>
                    </m:r>
                  </m:oMath>
                </a14:m>
                <a:endParaRPr lang="es-CL" sz="2400" b="0" dirty="0">
                  <a:ea typeface="Cambria Math" panose="02040503050406030204" pitchFamily="18" charset="0"/>
                </a:endParaRPr>
              </a:p>
              <a:p>
                <a:pPr marL="0" indent="0">
                  <a:buNone/>
                </a:pPr>
                <a:endParaRPr lang="es-CL" b="0" dirty="0"/>
              </a:p>
              <a:p>
                <a:pPr marL="0" indent="0">
                  <a:buNone/>
                </a:pPr>
                <a:endParaRPr lang="es-CL" dirty="0"/>
              </a:p>
              <a:p>
                <a:pPr marL="0" indent="0">
                  <a:buNone/>
                </a:pPr>
                <a:endParaRPr lang="es-CL" dirty="0"/>
              </a:p>
              <a:p>
                <a:pPr marL="0" indent="0">
                  <a:buNone/>
                </a:pPr>
                <a:endParaRPr lang="es-CL" b="0" dirty="0"/>
              </a:p>
              <a:p>
                <a:pPr marL="0" indent="0">
                  <a:buNone/>
                </a:pPr>
                <a:endParaRPr lang="es-CL" dirty="0"/>
              </a:p>
            </p:txBody>
          </p:sp>
        </mc:Choice>
        <mc:Fallback>
          <p:sp>
            <p:nvSpPr>
              <p:cNvPr id="3" name="Marcador de contenido 2">
                <a:extLst>
                  <a:ext uri="{FF2B5EF4-FFF2-40B4-BE49-F238E27FC236}">
                    <a16:creationId xmlns:a16="http://schemas.microsoft.com/office/drawing/2014/main" id="{60F5E531-C536-4E80-9014-C87E53AE2D47}"/>
                  </a:ext>
                </a:extLst>
              </p:cNvPr>
              <p:cNvSpPr>
                <a:spLocks noGrp="1" noRot="1" noChangeAspect="1" noMove="1" noResize="1" noEditPoints="1" noAdjustHandles="1" noChangeArrowheads="1" noChangeShapeType="1" noTextEdit="1"/>
              </p:cNvSpPr>
              <p:nvPr>
                <p:ph idx="1"/>
              </p:nvPr>
            </p:nvSpPr>
            <p:spPr>
              <a:xfrm>
                <a:off x="333375" y="142875"/>
                <a:ext cx="10591800" cy="6224369"/>
              </a:xfrm>
              <a:blipFill>
                <a:blip r:embed="rId2"/>
                <a:stretch>
                  <a:fillRect l="-633" t="-1371"/>
                </a:stretch>
              </a:blipFill>
            </p:spPr>
            <p:txBody>
              <a:bodyPr/>
              <a:lstStyle/>
              <a:p>
                <a:r>
                  <a:rPr lang="es-CL">
                    <a:noFill/>
                  </a:rPr>
                  <a:t> </a:t>
                </a:r>
              </a:p>
            </p:txBody>
          </p:sp>
        </mc:Fallback>
      </mc:AlternateContent>
    </p:spTree>
    <p:extLst>
      <p:ext uri="{BB962C8B-B14F-4D97-AF65-F5344CB8AC3E}">
        <p14:creationId xmlns:p14="http://schemas.microsoft.com/office/powerpoint/2010/main" val="4028299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03036F49-75CA-4793-B738-E583EB58A5D7}"/>
                  </a:ext>
                </a:extLst>
              </p:cNvPr>
              <p:cNvSpPr>
                <a:spLocks noGrp="1"/>
              </p:cNvSpPr>
              <p:nvPr>
                <p:ph idx="1"/>
              </p:nvPr>
            </p:nvSpPr>
            <p:spPr>
              <a:xfrm>
                <a:off x="209550" y="219074"/>
                <a:ext cx="11010900" cy="6638926"/>
              </a:xfrm>
            </p:spPr>
            <p:txBody>
              <a:bodyPr>
                <a:normAutofit/>
              </a:bodyPr>
              <a:lstStyle/>
              <a:p>
                <a:pPr marL="0" indent="0">
                  <a:buNone/>
                </a:pPr>
                <a:r>
                  <a:rPr lang="es-CL" sz="2200" dirty="0"/>
                  <a:t>Ahora calcularemos </a:t>
                </a:r>
                <a14:m>
                  <m:oMath xmlns:m="http://schemas.openxmlformats.org/officeDocument/2006/math">
                    <m:sSub>
                      <m:sSubPr>
                        <m:ctrlPr>
                          <a:rPr lang="es-CL" sz="2200" b="0" i="1" smtClean="0">
                            <a:latin typeface="Cambria Math" panose="02040503050406030204" pitchFamily="18" charset="0"/>
                            <a:ea typeface="Cambria Math" panose="02040503050406030204" pitchFamily="18" charset="0"/>
                          </a:rPr>
                        </m:ctrlPr>
                      </m:sSubPr>
                      <m:e>
                        <m:r>
                          <a:rPr lang="es-CL" sz="2200" b="0" i="1" smtClean="0">
                            <a:latin typeface="Cambria Math" panose="02040503050406030204" pitchFamily="18" charset="0"/>
                            <a:ea typeface="Cambria Math" panose="02040503050406030204" pitchFamily="18" charset="0"/>
                          </a:rPr>
                          <m:t>𝑛</m:t>
                        </m:r>
                      </m:e>
                      <m:sub>
                        <m:r>
                          <a:rPr lang="es-CL" sz="2200" b="0" i="1" smtClean="0">
                            <a:latin typeface="Cambria Math" panose="02040503050406030204" pitchFamily="18" charset="0"/>
                            <a:ea typeface="Cambria Math" panose="02040503050406030204" pitchFamily="18" charset="0"/>
                          </a:rPr>
                          <m:t>𝑖</m:t>
                        </m:r>
                      </m:sub>
                    </m:sSub>
                    <m:d>
                      <m:dPr>
                        <m:ctrlPr>
                          <a:rPr lang="es-CL" sz="2200" b="0" i="1" smtClean="0">
                            <a:latin typeface="Cambria Math" panose="02040503050406030204" pitchFamily="18" charset="0"/>
                            <a:ea typeface="Cambria Math" panose="02040503050406030204" pitchFamily="18" charset="0"/>
                          </a:rPr>
                        </m:ctrlPr>
                      </m:dPr>
                      <m:e>
                        <m:r>
                          <a:rPr lang="es-CL" sz="2200" b="0" i="1" smtClean="0">
                            <a:latin typeface="Cambria Math" panose="02040503050406030204" pitchFamily="18" charset="0"/>
                            <a:ea typeface="Cambria Math" panose="02040503050406030204" pitchFamily="18" charset="0"/>
                          </a:rPr>
                          <m:t>3</m:t>
                        </m:r>
                      </m:e>
                    </m:d>
                  </m:oMath>
                </a14:m>
                <a:endParaRPr lang="es-CL" sz="2200" dirty="0"/>
              </a:p>
              <a:p>
                <a:pPr marL="0" indent="0">
                  <a:buNone/>
                </a:pPr>
                <a:r>
                  <a:rPr lang="es-CL" sz="2200" dirty="0"/>
                  <a:t>De la </a:t>
                </a:r>
                <a:r>
                  <a:rPr lang="es-CL" sz="2200" dirty="0" err="1"/>
                  <a:t>ec</a:t>
                </a:r>
                <a:r>
                  <a:rPr lang="es-CL" sz="2200" dirty="0"/>
                  <a:t>. * es fácil notar que la componente </a:t>
                </a:r>
                <a14:m>
                  <m:oMath xmlns:m="http://schemas.openxmlformats.org/officeDocument/2006/math">
                    <m:sSub>
                      <m:sSubPr>
                        <m:ctrlPr>
                          <a:rPr lang="es-CL" sz="2200" i="1">
                            <a:latin typeface="Cambria Math" panose="02040503050406030204" pitchFamily="18" charset="0"/>
                          </a:rPr>
                        </m:ctrlPr>
                      </m:sSubPr>
                      <m:e>
                        <m:r>
                          <a:rPr lang="es-CL" sz="2200" i="1">
                            <a:latin typeface="Cambria Math" panose="02040503050406030204" pitchFamily="18" charset="0"/>
                          </a:rPr>
                          <m:t>𝑛</m:t>
                        </m:r>
                      </m:e>
                      <m:sub>
                        <m:r>
                          <a:rPr lang="es-CL" sz="2200" i="1">
                            <a:latin typeface="Cambria Math" panose="02040503050406030204" pitchFamily="18" charset="0"/>
                          </a:rPr>
                          <m:t>1</m:t>
                        </m:r>
                      </m:sub>
                    </m:sSub>
                    <m:d>
                      <m:dPr>
                        <m:ctrlPr>
                          <a:rPr lang="es-CL" sz="2200" i="1">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=0, </m:t>
                    </m:r>
                  </m:oMath>
                </a14:m>
                <a:r>
                  <a:rPr lang="es-CL" sz="2200" dirty="0"/>
                  <a:t>puesto que </a:t>
                </a:r>
                <a14:m>
                  <m:oMath xmlns:m="http://schemas.openxmlformats.org/officeDocument/2006/math">
                    <m:sSub>
                      <m:sSubPr>
                        <m:ctrlPr>
                          <a:rPr lang="es-CL" sz="2200" i="1">
                            <a:latin typeface="Cambria Math" panose="02040503050406030204" pitchFamily="18" charset="0"/>
                          </a:rPr>
                        </m:ctrlPr>
                      </m:sSubPr>
                      <m:e>
                        <m:r>
                          <a:rPr lang="es-CL" sz="2200" i="1">
                            <a:latin typeface="Cambria Math" panose="02040503050406030204" pitchFamily="18" charset="0"/>
                            <a:ea typeface="Cambria Math" panose="02040503050406030204" pitchFamily="18" charset="0"/>
                          </a:rPr>
                          <m:t>𝜎</m:t>
                        </m:r>
                      </m:e>
                      <m:sub>
                        <m:r>
                          <a:rPr lang="es-CL" sz="2200" i="1">
                            <a:latin typeface="Cambria Math" panose="02040503050406030204" pitchFamily="18" charset="0"/>
                            <a:ea typeface="Cambria Math" panose="02040503050406030204" pitchFamily="18" charset="0"/>
                          </a:rPr>
                          <m:t>2</m:t>
                        </m:r>
                        <m:r>
                          <a:rPr lang="es-CL" sz="2200" i="1">
                            <a:latin typeface="Cambria Math" panose="02040503050406030204" pitchFamily="18" charset="0"/>
                          </a:rPr>
                          <m:t>1</m:t>
                        </m:r>
                      </m:sub>
                    </m:sSub>
                  </m:oMath>
                </a14:m>
                <a:r>
                  <a:rPr lang="es-CL" sz="2200" dirty="0"/>
                  <a:t> y </a:t>
                </a:r>
                <a14:m>
                  <m:oMath xmlns:m="http://schemas.openxmlformats.org/officeDocument/2006/math">
                    <m:sSub>
                      <m:sSubPr>
                        <m:ctrlPr>
                          <a:rPr lang="es-CL" sz="2200" i="1" smtClean="0">
                            <a:latin typeface="Cambria Math" panose="02040503050406030204" pitchFamily="18" charset="0"/>
                          </a:rPr>
                        </m:ctrlPr>
                      </m:sSubPr>
                      <m:e>
                        <m:r>
                          <a:rPr lang="es-CL" sz="2200" i="1">
                            <a:latin typeface="Cambria Math" panose="02040503050406030204" pitchFamily="18" charset="0"/>
                            <a:ea typeface="Cambria Math" panose="02040503050406030204" pitchFamily="18" charset="0"/>
                          </a:rPr>
                          <m:t>𝜎</m:t>
                        </m:r>
                      </m:e>
                      <m:sub>
                        <m:r>
                          <a:rPr lang="es-CL" sz="2200" b="0" i="1" smtClean="0">
                            <a:latin typeface="Cambria Math" panose="02040503050406030204" pitchFamily="18" charset="0"/>
                            <a:ea typeface="Cambria Math" panose="02040503050406030204" pitchFamily="18" charset="0"/>
                          </a:rPr>
                          <m:t>3</m:t>
                        </m:r>
                        <m:r>
                          <a:rPr lang="es-CL" sz="2200" i="1">
                            <a:latin typeface="Cambria Math" panose="02040503050406030204" pitchFamily="18" charset="0"/>
                          </a:rPr>
                          <m:t>1</m:t>
                        </m:r>
                      </m:sub>
                    </m:sSub>
                    <m:r>
                      <a:rPr lang="es-CL" sz="2200" b="0" i="1" smtClean="0">
                        <a:latin typeface="Cambria Math" panose="02040503050406030204" pitchFamily="18" charset="0"/>
                      </a:rPr>
                      <m:t>=0.</m:t>
                    </m:r>
                  </m:oMath>
                </a14:m>
                <a:endParaRPr lang="es-CL" sz="2200" dirty="0"/>
              </a:p>
              <a:p>
                <a:pPr marL="0" indent="0">
                  <a:buNone/>
                </a:pPr>
                <a:endParaRPr lang="es-CL" sz="2200" dirty="0"/>
              </a:p>
              <a:p>
                <a:pPr marL="0" indent="0">
                  <a:buNone/>
                </a:pPr>
                <a14:m>
                  <m:oMathPara xmlns:m="http://schemas.openxmlformats.org/officeDocument/2006/math">
                    <m:oMathParaPr>
                      <m:jc m:val="centerGroup"/>
                    </m:oMathParaPr>
                    <m:oMath xmlns:m="http://schemas.openxmlformats.org/officeDocument/2006/math">
                      <m:sSub>
                        <m:sSubPr>
                          <m:ctrlPr>
                            <a:rPr lang="es-CL" sz="2200" i="1" smtClean="0">
                              <a:latin typeface="Cambria Math" panose="02040503050406030204" pitchFamily="18" charset="0"/>
                            </a:rPr>
                          </m:ctrlPr>
                        </m:sSubPr>
                        <m:e>
                          <m:r>
                            <a:rPr lang="es-CL" sz="2200" i="1">
                              <a:latin typeface="Cambria Math" panose="02040503050406030204" pitchFamily="18" charset="0"/>
                              <a:ea typeface="Cambria Math" panose="02040503050406030204" pitchFamily="18" charset="0"/>
                            </a:rPr>
                            <m:t>𝜎</m:t>
                          </m:r>
                        </m:e>
                        <m:sub>
                          <m:r>
                            <a:rPr lang="es-CL" sz="2200" b="0" i="1" smtClean="0">
                              <a:latin typeface="Cambria Math" panose="02040503050406030204" pitchFamily="18" charset="0"/>
                              <a:ea typeface="Cambria Math" panose="02040503050406030204" pitchFamily="18" charset="0"/>
                            </a:rPr>
                            <m:t>3</m:t>
                          </m:r>
                          <m:r>
                            <a:rPr lang="es-CL" sz="2200" i="1">
                              <a:latin typeface="Cambria Math" panose="02040503050406030204" pitchFamily="18" charset="0"/>
                            </a:rPr>
                            <m:t>1</m:t>
                          </m:r>
                        </m:sub>
                      </m:sSub>
                      <m:sSub>
                        <m:sSubPr>
                          <m:ctrlPr>
                            <a:rPr lang="es-CL" sz="2200" i="1">
                              <a:latin typeface="Cambria Math" panose="02040503050406030204" pitchFamily="18" charset="0"/>
                            </a:rPr>
                          </m:ctrlPr>
                        </m:sSubPr>
                        <m:e>
                          <m:r>
                            <a:rPr lang="es-CL" sz="2200" i="1">
                              <a:latin typeface="Cambria Math" panose="02040503050406030204" pitchFamily="18" charset="0"/>
                            </a:rPr>
                            <m:t>𝑛</m:t>
                          </m:r>
                        </m:e>
                        <m:sub>
                          <m:r>
                            <a:rPr lang="es-CL" sz="2200" b="0" i="1" smtClean="0">
                              <a:latin typeface="Cambria Math" panose="02040503050406030204" pitchFamily="18" charset="0"/>
                            </a:rPr>
                            <m:t>1</m:t>
                          </m:r>
                        </m:sub>
                      </m:sSub>
                      <m:d>
                        <m:dPr>
                          <m:ctrlPr>
                            <a:rPr lang="es-CL" sz="2200" i="1">
                              <a:latin typeface="Cambria Math" panose="02040503050406030204" pitchFamily="18" charset="0"/>
                            </a:rPr>
                          </m:ctrlPr>
                        </m:dPr>
                        <m:e>
                          <m:r>
                            <a:rPr lang="es-CL" sz="2200" b="0" i="1" smtClean="0">
                              <a:latin typeface="Cambria Math" panose="02040503050406030204" pitchFamily="18" charset="0"/>
                            </a:rPr>
                            <m:t>3</m:t>
                          </m:r>
                        </m:e>
                      </m:d>
                      <m:r>
                        <a:rPr lang="es-CL" sz="2200" i="1">
                          <a:latin typeface="Cambria Math" panose="02040503050406030204" pitchFamily="18" charset="0"/>
                        </a:rPr>
                        <m:t>+</m:t>
                      </m:r>
                      <m:sSub>
                        <m:sSubPr>
                          <m:ctrlPr>
                            <a:rPr lang="es-CL" sz="2200" i="1">
                              <a:latin typeface="Cambria Math" panose="02040503050406030204" pitchFamily="18" charset="0"/>
                            </a:rPr>
                          </m:ctrlPr>
                        </m:sSubPr>
                        <m:e>
                          <m:r>
                            <a:rPr lang="es-CL" sz="2200" i="1">
                              <a:latin typeface="Cambria Math" panose="02040503050406030204" pitchFamily="18" charset="0"/>
                              <a:ea typeface="Cambria Math" panose="02040503050406030204" pitchFamily="18" charset="0"/>
                            </a:rPr>
                            <m:t>𝜎</m:t>
                          </m:r>
                        </m:e>
                        <m:sub>
                          <m:r>
                            <a:rPr lang="es-CL" sz="2200" b="0" i="1" smtClean="0">
                              <a:latin typeface="Cambria Math" panose="02040503050406030204" pitchFamily="18" charset="0"/>
                              <a:ea typeface="Cambria Math" panose="02040503050406030204" pitchFamily="18" charset="0"/>
                            </a:rPr>
                            <m:t>32</m:t>
                          </m:r>
                        </m:sub>
                      </m:sSub>
                      <m:sSub>
                        <m:sSubPr>
                          <m:ctrlPr>
                            <a:rPr lang="es-CL" sz="2200" i="1">
                              <a:latin typeface="Cambria Math" panose="02040503050406030204" pitchFamily="18" charset="0"/>
                            </a:rPr>
                          </m:ctrlPr>
                        </m:sSubPr>
                        <m:e>
                          <m:r>
                            <a:rPr lang="es-CL" sz="2200" i="1">
                              <a:latin typeface="Cambria Math" panose="02040503050406030204" pitchFamily="18" charset="0"/>
                            </a:rPr>
                            <m:t>𝑛</m:t>
                          </m:r>
                        </m:e>
                        <m:sub>
                          <m:r>
                            <a:rPr lang="es-CL" sz="2200" b="0" i="1" smtClean="0">
                              <a:latin typeface="Cambria Math" panose="02040503050406030204" pitchFamily="18" charset="0"/>
                            </a:rPr>
                            <m:t>2</m:t>
                          </m:r>
                        </m:sub>
                      </m:sSub>
                      <m:d>
                        <m:dPr>
                          <m:ctrlPr>
                            <a:rPr lang="es-CL" sz="2200" i="1">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m:t>
                      </m:r>
                      <m:d>
                        <m:dPr>
                          <m:ctrlPr>
                            <a:rPr lang="es-CL" sz="2200" i="1">
                              <a:latin typeface="Cambria Math" panose="02040503050406030204" pitchFamily="18" charset="0"/>
                            </a:rPr>
                          </m:ctrlPr>
                        </m:dPr>
                        <m:e>
                          <m:sSub>
                            <m:sSubPr>
                              <m:ctrlPr>
                                <a:rPr lang="es-CL" sz="2200" i="1" smtClean="0">
                                  <a:latin typeface="Cambria Math" panose="02040503050406030204" pitchFamily="18" charset="0"/>
                                </a:rPr>
                              </m:ctrlPr>
                            </m:sSubPr>
                            <m:e>
                              <m:r>
                                <a:rPr lang="es-CL" sz="2200" i="1">
                                  <a:latin typeface="Cambria Math" panose="02040503050406030204" pitchFamily="18" charset="0"/>
                                  <a:ea typeface="Cambria Math" panose="02040503050406030204" pitchFamily="18" charset="0"/>
                                </a:rPr>
                                <m:t>𝜎</m:t>
                              </m:r>
                            </m:e>
                            <m:sub>
                              <m:r>
                                <a:rPr lang="es-CL" sz="2200" b="0" i="1" smtClean="0">
                                  <a:latin typeface="Cambria Math" panose="02040503050406030204" pitchFamily="18" charset="0"/>
                                  <a:ea typeface="Cambria Math" panose="02040503050406030204" pitchFamily="18" charset="0"/>
                                </a:rPr>
                                <m:t>33</m:t>
                              </m:r>
                            </m:sub>
                          </m:sSub>
                          <m:r>
                            <a:rPr lang="es-CL" sz="2200" i="1">
                              <a:latin typeface="Cambria Math" panose="02040503050406030204" pitchFamily="18" charset="0"/>
                            </a:rPr>
                            <m:t>−</m:t>
                          </m:r>
                          <m:r>
                            <a:rPr lang="es-CL" sz="2200" i="1">
                              <a:latin typeface="Cambria Math" panose="02040503050406030204" pitchFamily="18" charset="0"/>
                              <a:ea typeface="Cambria Math" panose="02040503050406030204" pitchFamily="18" charset="0"/>
                            </a:rPr>
                            <m:t>𝜎</m:t>
                          </m:r>
                          <m:d>
                            <m:dPr>
                              <m:ctrlPr>
                                <a:rPr lang="es-CL" sz="2200" i="1">
                                  <a:latin typeface="Cambria Math" panose="02040503050406030204" pitchFamily="18" charset="0"/>
                                  <a:ea typeface="Cambria Math" panose="02040503050406030204" pitchFamily="18" charset="0"/>
                                </a:rPr>
                              </m:ctrlPr>
                            </m:dPr>
                            <m:e>
                              <m:r>
                                <a:rPr lang="es-CL" sz="2200" b="0" i="1" smtClean="0">
                                  <a:latin typeface="Cambria Math" panose="02040503050406030204" pitchFamily="18" charset="0"/>
                                  <a:ea typeface="Cambria Math" panose="02040503050406030204" pitchFamily="18" charset="0"/>
                                </a:rPr>
                                <m:t>3</m:t>
                              </m:r>
                            </m:e>
                          </m:d>
                        </m:e>
                      </m:d>
                      <m:sSub>
                        <m:sSubPr>
                          <m:ctrlPr>
                            <a:rPr lang="es-CL" sz="2200" i="1">
                              <a:latin typeface="Cambria Math" panose="02040503050406030204" pitchFamily="18" charset="0"/>
                            </a:rPr>
                          </m:ctrlPr>
                        </m:sSubPr>
                        <m:e>
                          <m:r>
                            <a:rPr lang="es-CL" sz="2200" i="1">
                              <a:latin typeface="Cambria Math" panose="02040503050406030204" pitchFamily="18" charset="0"/>
                            </a:rPr>
                            <m:t>𝑛</m:t>
                          </m:r>
                        </m:e>
                        <m:sub>
                          <m:r>
                            <a:rPr lang="es-CL" sz="2200" b="0" i="1" smtClean="0">
                              <a:latin typeface="Cambria Math" panose="02040503050406030204" pitchFamily="18" charset="0"/>
                            </a:rPr>
                            <m:t>3</m:t>
                          </m:r>
                        </m:sub>
                      </m:sSub>
                      <m:d>
                        <m:dPr>
                          <m:ctrlPr>
                            <a:rPr lang="es-CL" sz="2200" i="1">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=0 ∗∗∗</m:t>
                      </m:r>
                    </m:oMath>
                  </m:oMathPara>
                </a14:m>
                <a:endParaRPr lang="es-CL" sz="2200" dirty="0"/>
              </a:p>
              <a:p>
                <a:pPr marL="0" indent="0">
                  <a:buNone/>
                </a:pPr>
                <a14:m>
                  <m:oMathPara xmlns:m="http://schemas.openxmlformats.org/officeDocument/2006/math">
                    <m:oMathParaPr>
                      <m:jc m:val="centerGroup"/>
                    </m:oMathParaPr>
                    <m:oMath xmlns:m="http://schemas.openxmlformats.org/officeDocument/2006/math">
                      <m:r>
                        <a:rPr lang="es-CL" sz="2200" i="1">
                          <a:latin typeface="Cambria Math" panose="02040503050406030204" pitchFamily="18" charset="0"/>
                        </a:rPr>
                        <m:t>3</m:t>
                      </m:r>
                      <m:sSub>
                        <m:sSubPr>
                          <m:ctrlPr>
                            <a:rPr lang="es-CL" sz="2200" i="1">
                              <a:latin typeface="Cambria Math" panose="02040503050406030204" pitchFamily="18" charset="0"/>
                            </a:rPr>
                          </m:ctrlPr>
                        </m:sSubPr>
                        <m:e>
                          <m:r>
                            <a:rPr lang="es-CL" sz="2200" i="1">
                              <a:latin typeface="Cambria Math" panose="02040503050406030204" pitchFamily="18" charset="0"/>
                            </a:rPr>
                            <m:t>𝑛</m:t>
                          </m:r>
                        </m:e>
                        <m:sub>
                          <m:r>
                            <a:rPr lang="es-CL" sz="2200" b="0" i="1" smtClean="0">
                              <a:latin typeface="Cambria Math" panose="02040503050406030204" pitchFamily="18" charset="0"/>
                            </a:rPr>
                            <m:t>2</m:t>
                          </m:r>
                        </m:sub>
                      </m:sSub>
                      <m:d>
                        <m:dPr>
                          <m:ctrlPr>
                            <a:rPr lang="es-CL" sz="2200" i="1">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+(7−2.8)</m:t>
                      </m:r>
                      <m:sSub>
                        <m:sSubPr>
                          <m:ctrlPr>
                            <a:rPr lang="es-CL" sz="2200" i="1">
                              <a:latin typeface="Cambria Math" panose="02040503050406030204" pitchFamily="18" charset="0"/>
                            </a:rPr>
                          </m:ctrlPr>
                        </m:sSubPr>
                        <m:e>
                          <m:r>
                            <a:rPr lang="es-CL" sz="2200" i="1">
                              <a:latin typeface="Cambria Math" panose="02040503050406030204" pitchFamily="18" charset="0"/>
                            </a:rPr>
                            <m:t>𝑛</m:t>
                          </m:r>
                        </m:e>
                        <m:sub>
                          <m:r>
                            <a:rPr lang="es-CL" sz="2200" i="1">
                              <a:latin typeface="Cambria Math" panose="02040503050406030204" pitchFamily="18" charset="0"/>
                            </a:rPr>
                            <m:t>3</m:t>
                          </m:r>
                        </m:sub>
                      </m:sSub>
                      <m:d>
                        <m:dPr>
                          <m:ctrlPr>
                            <a:rPr lang="es-CL" sz="2200" i="1">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=0</m:t>
                      </m:r>
                    </m:oMath>
                  </m:oMathPara>
                </a14:m>
                <a:endParaRPr lang="es-CL" sz="2200" b="0" dirty="0"/>
              </a:p>
              <a:p>
                <a:pPr marL="0" indent="0">
                  <a:buNone/>
                </a:pPr>
                <a14:m>
                  <m:oMathPara xmlns:m="http://schemas.openxmlformats.org/officeDocument/2006/math">
                    <m:oMathParaPr>
                      <m:jc m:val="centerGroup"/>
                    </m:oMathParaPr>
                    <m:oMath xmlns:m="http://schemas.openxmlformats.org/officeDocument/2006/math">
                      <m:sSub>
                        <m:sSubPr>
                          <m:ctrlPr>
                            <a:rPr lang="es-CL" sz="2200" i="1">
                              <a:latin typeface="Cambria Math" panose="02040503050406030204" pitchFamily="18" charset="0"/>
                            </a:rPr>
                          </m:ctrlPr>
                        </m:sSubPr>
                        <m:e>
                          <m:r>
                            <a:rPr lang="es-CL" sz="2200" i="1">
                              <a:latin typeface="Cambria Math" panose="02040503050406030204" pitchFamily="18" charset="0"/>
                            </a:rPr>
                            <m:t>𝑛</m:t>
                          </m:r>
                        </m:e>
                        <m:sub>
                          <m:r>
                            <a:rPr lang="es-CL" sz="2200" b="0" i="1" smtClean="0">
                              <a:latin typeface="Cambria Math" panose="02040503050406030204" pitchFamily="18" charset="0"/>
                            </a:rPr>
                            <m:t>2</m:t>
                          </m:r>
                        </m:sub>
                      </m:sSub>
                      <m:d>
                        <m:dPr>
                          <m:ctrlPr>
                            <a:rPr lang="es-CL" sz="2200" i="1">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=−1.4</m:t>
                      </m:r>
                      <m:sSub>
                        <m:sSubPr>
                          <m:ctrlPr>
                            <a:rPr lang="es-CL" sz="2200" i="1">
                              <a:latin typeface="Cambria Math" panose="02040503050406030204" pitchFamily="18" charset="0"/>
                            </a:rPr>
                          </m:ctrlPr>
                        </m:sSubPr>
                        <m:e>
                          <m:r>
                            <a:rPr lang="es-CL" sz="2200" i="1">
                              <a:latin typeface="Cambria Math" panose="02040503050406030204" pitchFamily="18" charset="0"/>
                            </a:rPr>
                            <m:t>𝑛</m:t>
                          </m:r>
                        </m:e>
                        <m:sub>
                          <m:r>
                            <a:rPr lang="es-CL" sz="2200" b="0" i="1" smtClean="0">
                              <a:latin typeface="Cambria Math" panose="02040503050406030204" pitchFamily="18" charset="0"/>
                            </a:rPr>
                            <m:t>3</m:t>
                          </m:r>
                        </m:sub>
                      </m:sSub>
                      <m:d>
                        <m:dPr>
                          <m:ctrlPr>
                            <a:rPr lang="es-CL" sz="2200" i="1">
                              <a:latin typeface="Cambria Math" panose="02040503050406030204" pitchFamily="18" charset="0"/>
                            </a:rPr>
                          </m:ctrlPr>
                        </m:dPr>
                        <m:e>
                          <m:r>
                            <a:rPr lang="es-CL" sz="2200" b="0" i="1" smtClean="0">
                              <a:latin typeface="Cambria Math" panose="02040503050406030204" pitchFamily="18" charset="0"/>
                            </a:rPr>
                            <m:t>3</m:t>
                          </m:r>
                        </m:e>
                      </m:d>
                    </m:oMath>
                  </m:oMathPara>
                </a14:m>
                <a:endParaRPr lang="es-CL" sz="2200" b="0" dirty="0"/>
              </a:p>
              <a:p>
                <a:pPr marL="0" indent="0">
                  <a:buNone/>
                </a:pPr>
                <a:endParaRPr lang="es-CL" sz="2200" b="0" dirty="0"/>
              </a:p>
              <a:p>
                <a:pPr marL="0" indent="0">
                  <a:buNone/>
                </a:pPr>
                <a14:m>
                  <m:oMathPara xmlns:m="http://schemas.openxmlformats.org/officeDocument/2006/math">
                    <m:oMathParaPr>
                      <m:jc m:val="centerGroup"/>
                    </m:oMathParaPr>
                    <m:oMath xmlns:m="http://schemas.openxmlformats.org/officeDocument/2006/math">
                      <m:sSubSup>
                        <m:sSubSupPr>
                          <m:ctrlPr>
                            <a:rPr lang="es-CL" sz="2200" i="1" smtClean="0">
                              <a:latin typeface="Cambria Math" panose="02040503050406030204" pitchFamily="18" charset="0"/>
                            </a:rPr>
                          </m:ctrlPr>
                        </m:sSubSupPr>
                        <m:e>
                          <m:r>
                            <a:rPr lang="es-CL" sz="2200" b="0" i="1" smtClean="0">
                              <a:latin typeface="Cambria Math" panose="02040503050406030204" pitchFamily="18" charset="0"/>
                            </a:rPr>
                            <m:t>𝑛</m:t>
                          </m:r>
                        </m:e>
                        <m:sub>
                          <m:r>
                            <a:rPr lang="es-CL" sz="2200" b="0" i="1" smtClean="0">
                              <a:latin typeface="Cambria Math" panose="02040503050406030204" pitchFamily="18" charset="0"/>
                            </a:rPr>
                            <m:t>1</m:t>
                          </m:r>
                        </m:sub>
                        <m:sup>
                          <m:r>
                            <a:rPr lang="es-CL" sz="2200" b="0" i="1" smtClean="0">
                              <a:latin typeface="Cambria Math" panose="02040503050406030204" pitchFamily="18" charset="0"/>
                            </a:rPr>
                            <m:t>2</m:t>
                          </m:r>
                        </m:sup>
                      </m:sSubSup>
                      <m:d>
                        <m:dPr>
                          <m:ctrlPr>
                            <a:rPr lang="es-CL" sz="2200" b="0" i="1" smtClean="0">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m:t>
                      </m:r>
                      <m:sSubSup>
                        <m:sSubSupPr>
                          <m:ctrlPr>
                            <a:rPr lang="es-CL" sz="2200" i="1">
                              <a:latin typeface="Cambria Math" panose="02040503050406030204" pitchFamily="18" charset="0"/>
                            </a:rPr>
                          </m:ctrlPr>
                        </m:sSubSupPr>
                        <m:e>
                          <m:r>
                            <a:rPr lang="es-CL" sz="2200" i="1">
                              <a:latin typeface="Cambria Math" panose="02040503050406030204" pitchFamily="18" charset="0"/>
                            </a:rPr>
                            <m:t>𝑛</m:t>
                          </m:r>
                        </m:e>
                        <m:sub>
                          <m:r>
                            <a:rPr lang="es-CL" sz="2200" b="0" i="1" smtClean="0">
                              <a:latin typeface="Cambria Math" panose="02040503050406030204" pitchFamily="18" charset="0"/>
                            </a:rPr>
                            <m:t>2</m:t>
                          </m:r>
                        </m:sub>
                        <m:sup>
                          <m:r>
                            <a:rPr lang="es-CL" sz="2200" i="1">
                              <a:latin typeface="Cambria Math" panose="02040503050406030204" pitchFamily="18" charset="0"/>
                            </a:rPr>
                            <m:t>2</m:t>
                          </m:r>
                        </m:sup>
                      </m:sSubSup>
                      <m:d>
                        <m:dPr>
                          <m:ctrlPr>
                            <a:rPr lang="es-CL" sz="2200" b="0" i="1" smtClean="0">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m:t>
                      </m:r>
                      <m:sSubSup>
                        <m:sSubSupPr>
                          <m:ctrlPr>
                            <a:rPr lang="es-CL" sz="2200" i="1">
                              <a:latin typeface="Cambria Math" panose="02040503050406030204" pitchFamily="18" charset="0"/>
                            </a:rPr>
                          </m:ctrlPr>
                        </m:sSubSupPr>
                        <m:e>
                          <m:r>
                            <a:rPr lang="es-CL" sz="2200" i="1">
                              <a:latin typeface="Cambria Math" panose="02040503050406030204" pitchFamily="18" charset="0"/>
                            </a:rPr>
                            <m:t>𝑛</m:t>
                          </m:r>
                        </m:e>
                        <m:sub>
                          <m:r>
                            <a:rPr lang="es-CL" sz="2200" b="0" i="1" smtClean="0">
                              <a:latin typeface="Cambria Math" panose="02040503050406030204" pitchFamily="18" charset="0"/>
                            </a:rPr>
                            <m:t>3</m:t>
                          </m:r>
                        </m:sub>
                        <m:sup>
                          <m:r>
                            <a:rPr lang="es-CL" sz="2200" i="1">
                              <a:latin typeface="Cambria Math" panose="02040503050406030204" pitchFamily="18" charset="0"/>
                            </a:rPr>
                            <m:t>2</m:t>
                          </m:r>
                        </m:sup>
                      </m:sSubSup>
                      <m:d>
                        <m:dPr>
                          <m:ctrlPr>
                            <a:rPr lang="es-CL" sz="2200" b="0" i="1" smtClean="0">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=1∗∗∗∗</m:t>
                      </m:r>
                    </m:oMath>
                  </m:oMathPara>
                </a14:m>
                <a:endParaRPr lang="es-CL" sz="2200" dirty="0"/>
              </a:p>
              <a:p>
                <a:pPr marL="0" indent="0">
                  <a:buNone/>
                </a:pPr>
                <a14:m>
                  <m:oMathPara xmlns:m="http://schemas.openxmlformats.org/officeDocument/2006/math">
                    <m:oMathParaPr>
                      <m:jc m:val="centerGroup"/>
                    </m:oMathParaPr>
                    <m:oMath xmlns:m="http://schemas.openxmlformats.org/officeDocument/2006/math">
                      <m:r>
                        <a:rPr lang="es-CL" sz="2200" i="1" smtClean="0">
                          <a:latin typeface="Cambria Math" panose="02040503050406030204" pitchFamily="18" charset="0"/>
                        </a:rPr>
                        <m:t>0</m:t>
                      </m:r>
                      <m:r>
                        <a:rPr lang="es-CL" sz="2200" i="1">
                          <a:latin typeface="Cambria Math" panose="02040503050406030204" pitchFamily="18" charset="0"/>
                        </a:rPr>
                        <m:t>+(</m:t>
                      </m:r>
                      <m:r>
                        <a:rPr lang="es-CL" sz="2200" b="0" i="1" smtClean="0">
                          <a:latin typeface="Cambria Math" panose="02040503050406030204" pitchFamily="18" charset="0"/>
                        </a:rPr>
                        <m:t>−</m:t>
                      </m:r>
                      <m:r>
                        <a:rPr lang="es-CL" sz="2200" i="1">
                          <a:latin typeface="Cambria Math" panose="02040503050406030204" pitchFamily="18" charset="0"/>
                        </a:rPr>
                        <m:t>1.4</m:t>
                      </m:r>
                      <m:sSub>
                        <m:sSubPr>
                          <m:ctrlPr>
                            <a:rPr lang="es-CL" sz="2200" i="1">
                              <a:latin typeface="Cambria Math" panose="02040503050406030204" pitchFamily="18" charset="0"/>
                            </a:rPr>
                          </m:ctrlPr>
                        </m:sSubPr>
                        <m:e>
                          <m:r>
                            <a:rPr lang="es-CL" sz="2200" i="1">
                              <a:latin typeface="Cambria Math" panose="02040503050406030204" pitchFamily="18" charset="0"/>
                            </a:rPr>
                            <m:t>𝑛</m:t>
                          </m:r>
                        </m:e>
                        <m:sub>
                          <m:r>
                            <a:rPr lang="es-CL" sz="2200" b="0" i="1" smtClean="0">
                              <a:latin typeface="Cambria Math" panose="02040503050406030204" pitchFamily="18" charset="0"/>
                            </a:rPr>
                            <m:t>3</m:t>
                          </m:r>
                        </m:sub>
                      </m:sSub>
                      <m:d>
                        <m:dPr>
                          <m:ctrlPr>
                            <a:rPr lang="es-CL" sz="2200" i="1">
                              <a:latin typeface="Cambria Math" panose="02040503050406030204" pitchFamily="18" charset="0"/>
                            </a:rPr>
                          </m:ctrlPr>
                        </m:dPr>
                        <m:e>
                          <m:r>
                            <a:rPr lang="es-CL" sz="2200" b="0" i="1" smtClean="0">
                              <a:latin typeface="Cambria Math" panose="02040503050406030204" pitchFamily="18" charset="0"/>
                            </a:rPr>
                            <m:t>3</m:t>
                          </m:r>
                        </m:e>
                      </m:d>
                      <m:sSup>
                        <m:sSupPr>
                          <m:ctrlPr>
                            <a:rPr lang="es-CL" sz="2200" i="1">
                              <a:latin typeface="Cambria Math" panose="02040503050406030204" pitchFamily="18" charset="0"/>
                            </a:rPr>
                          </m:ctrlPr>
                        </m:sSupPr>
                        <m:e>
                          <m:r>
                            <a:rPr lang="es-CL" sz="2200" i="1">
                              <a:latin typeface="Cambria Math" panose="02040503050406030204" pitchFamily="18" charset="0"/>
                            </a:rPr>
                            <m:t>)</m:t>
                          </m:r>
                        </m:e>
                        <m:sup>
                          <m:r>
                            <a:rPr lang="es-CL" sz="2200" i="1">
                              <a:latin typeface="Cambria Math" panose="02040503050406030204" pitchFamily="18" charset="0"/>
                            </a:rPr>
                            <m:t>2</m:t>
                          </m:r>
                        </m:sup>
                      </m:sSup>
                      <m:r>
                        <a:rPr lang="es-CL" sz="2200" b="0" i="1" smtClean="0">
                          <a:latin typeface="Cambria Math" panose="02040503050406030204" pitchFamily="18" charset="0"/>
                        </a:rPr>
                        <m:t>+</m:t>
                      </m:r>
                      <m:sSubSup>
                        <m:sSubSupPr>
                          <m:ctrlPr>
                            <a:rPr lang="es-CL" sz="2200" i="1">
                              <a:latin typeface="Cambria Math" panose="02040503050406030204" pitchFamily="18" charset="0"/>
                            </a:rPr>
                          </m:ctrlPr>
                        </m:sSubSupPr>
                        <m:e>
                          <m:r>
                            <a:rPr lang="es-CL" sz="2200" i="1">
                              <a:latin typeface="Cambria Math" panose="02040503050406030204" pitchFamily="18" charset="0"/>
                            </a:rPr>
                            <m:t>𝑛</m:t>
                          </m:r>
                        </m:e>
                        <m:sub>
                          <m:r>
                            <a:rPr lang="es-CL" sz="2200" b="0" i="1" smtClean="0">
                              <a:latin typeface="Cambria Math" panose="02040503050406030204" pitchFamily="18" charset="0"/>
                            </a:rPr>
                            <m:t>3</m:t>
                          </m:r>
                        </m:sub>
                        <m:sup>
                          <m:r>
                            <a:rPr lang="es-CL" sz="2200" i="1">
                              <a:latin typeface="Cambria Math" panose="02040503050406030204" pitchFamily="18" charset="0"/>
                            </a:rPr>
                            <m:t>2</m:t>
                          </m:r>
                        </m:sup>
                      </m:sSubSup>
                      <m:d>
                        <m:dPr>
                          <m:ctrlPr>
                            <a:rPr lang="es-CL" sz="2200" b="0" i="1" smtClean="0">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=1</m:t>
                      </m:r>
                    </m:oMath>
                  </m:oMathPara>
                </a14:m>
                <a:endParaRPr lang="es-CL" sz="2200" b="0" dirty="0"/>
              </a:p>
              <a:p>
                <a:pPr marL="0" indent="0">
                  <a:buNone/>
                </a:pPr>
                <a14:m>
                  <m:oMathPara xmlns:m="http://schemas.openxmlformats.org/officeDocument/2006/math">
                    <m:oMathParaPr>
                      <m:jc m:val="centerGroup"/>
                    </m:oMathParaPr>
                    <m:oMath xmlns:m="http://schemas.openxmlformats.org/officeDocument/2006/math">
                      <m:sSub>
                        <m:sSubPr>
                          <m:ctrlPr>
                            <a:rPr lang="es-CL" sz="2200" i="1" smtClean="0">
                              <a:latin typeface="Cambria Math" panose="02040503050406030204" pitchFamily="18" charset="0"/>
                            </a:rPr>
                          </m:ctrlPr>
                        </m:sSubPr>
                        <m:e>
                          <m:r>
                            <a:rPr lang="es-CL" sz="2200" i="1">
                              <a:latin typeface="Cambria Math" panose="02040503050406030204" pitchFamily="18" charset="0"/>
                              <a:ea typeface="Cambria Math" panose="02040503050406030204" pitchFamily="18" charset="0"/>
                            </a:rPr>
                            <m:t>→</m:t>
                          </m:r>
                          <m:r>
                            <a:rPr lang="es-CL" sz="2200" i="1">
                              <a:latin typeface="Cambria Math" panose="02040503050406030204" pitchFamily="18" charset="0"/>
                            </a:rPr>
                            <m:t>𝑛</m:t>
                          </m:r>
                        </m:e>
                        <m:sub>
                          <m:r>
                            <a:rPr lang="es-CL" sz="2200" b="0" i="1" smtClean="0">
                              <a:latin typeface="Cambria Math" panose="02040503050406030204" pitchFamily="18" charset="0"/>
                            </a:rPr>
                            <m:t>2</m:t>
                          </m:r>
                        </m:sub>
                      </m:sSub>
                      <m:d>
                        <m:dPr>
                          <m:ctrlPr>
                            <a:rPr lang="es-CL" sz="2200" i="1">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=0.58</m:t>
                      </m:r>
                    </m:oMath>
                  </m:oMathPara>
                </a14:m>
                <a:endParaRPr lang="es-CL" sz="2200" b="0" dirty="0"/>
              </a:p>
              <a:p>
                <a:pPr marL="0" indent="0">
                  <a:buNone/>
                </a:pPr>
                <a14:m>
                  <m:oMathPara xmlns:m="http://schemas.openxmlformats.org/officeDocument/2006/math">
                    <m:oMathParaPr>
                      <m:jc m:val="centerGroup"/>
                    </m:oMathParaPr>
                    <m:oMath xmlns:m="http://schemas.openxmlformats.org/officeDocument/2006/math">
                      <m:sSub>
                        <m:sSubPr>
                          <m:ctrlPr>
                            <a:rPr lang="es-CL" sz="2200" i="1" smtClean="0">
                              <a:latin typeface="Cambria Math" panose="02040503050406030204" pitchFamily="18" charset="0"/>
                            </a:rPr>
                          </m:ctrlPr>
                        </m:sSubPr>
                        <m:e>
                          <m:r>
                            <a:rPr lang="es-CL" sz="2200" i="1" smtClean="0">
                              <a:latin typeface="Cambria Math" panose="02040503050406030204" pitchFamily="18" charset="0"/>
                              <a:ea typeface="Cambria Math" panose="02040503050406030204" pitchFamily="18" charset="0"/>
                            </a:rPr>
                            <m:t>→</m:t>
                          </m:r>
                          <m:r>
                            <a:rPr lang="es-CL" sz="2200" i="1">
                              <a:latin typeface="Cambria Math" panose="02040503050406030204" pitchFamily="18" charset="0"/>
                            </a:rPr>
                            <m:t>𝑛</m:t>
                          </m:r>
                        </m:e>
                        <m:sub>
                          <m:r>
                            <a:rPr lang="es-CL" sz="2200" i="1">
                              <a:latin typeface="Cambria Math" panose="02040503050406030204" pitchFamily="18" charset="0"/>
                            </a:rPr>
                            <m:t>3</m:t>
                          </m:r>
                        </m:sub>
                      </m:sSub>
                      <m:d>
                        <m:dPr>
                          <m:ctrlPr>
                            <a:rPr lang="es-CL" sz="2200" i="1">
                              <a:latin typeface="Cambria Math" panose="02040503050406030204" pitchFamily="18" charset="0"/>
                            </a:rPr>
                          </m:ctrlPr>
                        </m:dPr>
                        <m:e>
                          <m:r>
                            <a:rPr lang="es-CL" sz="2200" b="0" i="1" smtClean="0">
                              <a:latin typeface="Cambria Math" panose="02040503050406030204" pitchFamily="18" charset="0"/>
                            </a:rPr>
                            <m:t>3</m:t>
                          </m:r>
                        </m:e>
                      </m:d>
                      <m:r>
                        <a:rPr lang="es-CL" sz="2200" b="0" i="1" smtClean="0">
                          <a:latin typeface="Cambria Math" panose="02040503050406030204" pitchFamily="18" charset="0"/>
                        </a:rPr>
                        <m:t>=−0.812</m:t>
                      </m:r>
                    </m:oMath>
                  </m:oMathPara>
                </a14:m>
                <a:endParaRPr lang="es-CL" sz="2200" b="0" dirty="0"/>
              </a:p>
              <a:p>
                <a:pPr marL="0" indent="0">
                  <a:buNone/>
                </a:pPr>
                <a:r>
                  <a:rPr lang="es-CL" sz="2200" b="0" dirty="0"/>
                  <a:t>Así, </a:t>
                </a:r>
                <a14:m>
                  <m:oMath xmlns:m="http://schemas.openxmlformats.org/officeDocument/2006/math">
                    <m:sSub>
                      <m:sSubPr>
                        <m:ctrlPr>
                          <a:rPr lang="es-CL" sz="2200" b="0" i="1" smtClean="0">
                            <a:latin typeface="Cambria Math" panose="02040503050406030204" pitchFamily="18" charset="0"/>
                            <a:ea typeface="Cambria Math" panose="02040503050406030204" pitchFamily="18" charset="0"/>
                          </a:rPr>
                        </m:ctrlPr>
                      </m:sSubPr>
                      <m:e>
                        <m:r>
                          <a:rPr lang="es-CL" sz="2200" b="0" i="1" smtClean="0">
                            <a:latin typeface="Cambria Math" panose="02040503050406030204" pitchFamily="18" charset="0"/>
                            <a:ea typeface="Cambria Math" panose="02040503050406030204" pitchFamily="18" charset="0"/>
                          </a:rPr>
                          <m:t>𝑛</m:t>
                        </m:r>
                      </m:e>
                      <m:sub>
                        <m:r>
                          <a:rPr lang="es-CL" sz="2200" b="0" i="1" smtClean="0">
                            <a:latin typeface="Cambria Math" panose="02040503050406030204" pitchFamily="18" charset="0"/>
                            <a:ea typeface="Cambria Math" panose="02040503050406030204" pitchFamily="18" charset="0"/>
                          </a:rPr>
                          <m:t>𝑖</m:t>
                        </m:r>
                      </m:sub>
                    </m:sSub>
                    <m:d>
                      <m:dPr>
                        <m:ctrlPr>
                          <a:rPr lang="es-CL" sz="2200" b="0" i="1" smtClean="0">
                            <a:latin typeface="Cambria Math" panose="02040503050406030204" pitchFamily="18" charset="0"/>
                            <a:ea typeface="Cambria Math" panose="02040503050406030204" pitchFamily="18" charset="0"/>
                          </a:rPr>
                        </m:ctrlPr>
                      </m:dPr>
                      <m:e>
                        <m:r>
                          <a:rPr lang="es-CL" sz="2200" b="0" i="1" smtClean="0">
                            <a:latin typeface="Cambria Math" panose="02040503050406030204" pitchFamily="18" charset="0"/>
                            <a:ea typeface="Cambria Math" panose="02040503050406030204" pitchFamily="18" charset="0"/>
                          </a:rPr>
                          <m:t>3</m:t>
                        </m:r>
                      </m:e>
                    </m:d>
                    <m:r>
                      <a:rPr lang="es-CL" sz="2200" b="0" i="1" smtClean="0">
                        <a:latin typeface="Cambria Math" panose="02040503050406030204" pitchFamily="18" charset="0"/>
                        <a:ea typeface="Cambria Math" panose="02040503050406030204" pitchFamily="18" charset="0"/>
                      </a:rPr>
                      <m:t>=</m:t>
                    </m:r>
                    <m:d>
                      <m:dPr>
                        <m:ctrlPr>
                          <a:rPr lang="es-CL" sz="2200" b="0" i="1" smtClean="0">
                            <a:latin typeface="Cambria Math" panose="02040503050406030204" pitchFamily="18" charset="0"/>
                            <a:ea typeface="Cambria Math" panose="02040503050406030204" pitchFamily="18" charset="0"/>
                          </a:rPr>
                        </m:ctrlPr>
                      </m:dPr>
                      <m:e>
                        <m:r>
                          <a:rPr lang="es-CL" sz="2200" b="0" i="1" smtClean="0">
                            <a:latin typeface="Cambria Math" panose="02040503050406030204" pitchFamily="18" charset="0"/>
                            <a:ea typeface="Cambria Math" panose="02040503050406030204" pitchFamily="18" charset="0"/>
                          </a:rPr>
                          <m:t>0, −0.812, 0.58</m:t>
                        </m:r>
                      </m:e>
                    </m:d>
                  </m:oMath>
                </a14:m>
                <a:endParaRPr lang="es-CL" sz="22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s-CL" sz="2200" b="0" i="1" smtClean="0">
                              <a:latin typeface="Cambria Math" panose="02040503050406030204" pitchFamily="18" charset="0"/>
                              <a:ea typeface="Cambria Math" panose="02040503050406030204" pitchFamily="18" charset="0"/>
                            </a:rPr>
                          </m:ctrlPr>
                        </m:sSubPr>
                        <m:e>
                          <m:r>
                            <a:rPr lang="es-CL" sz="2200" b="0" i="1" smtClean="0">
                              <a:latin typeface="Cambria Math" panose="02040503050406030204" pitchFamily="18" charset="0"/>
                              <a:ea typeface="Cambria Math" panose="02040503050406030204" pitchFamily="18" charset="0"/>
                            </a:rPr>
                            <m:t>𝑛</m:t>
                          </m:r>
                        </m:e>
                        <m:sub>
                          <m:r>
                            <a:rPr lang="es-CL" sz="2200" b="0" i="1" smtClean="0">
                              <a:latin typeface="Cambria Math" panose="02040503050406030204" pitchFamily="18" charset="0"/>
                              <a:ea typeface="Cambria Math" panose="02040503050406030204" pitchFamily="18" charset="0"/>
                            </a:rPr>
                            <m:t>𝑖</m:t>
                          </m:r>
                        </m:sub>
                      </m:sSub>
                      <m:r>
                        <a:rPr lang="es-CL" sz="2200" b="0" i="1" smtClean="0">
                          <a:latin typeface="Cambria Math" panose="02040503050406030204" pitchFamily="18" charset="0"/>
                          <a:ea typeface="Cambria Math" panose="02040503050406030204" pitchFamily="18" charset="0"/>
                        </a:rPr>
                        <m:t>(2)=(0, 0.678, 0.949)</m:t>
                      </m:r>
                    </m:oMath>
                  </m:oMathPara>
                </a14:m>
                <a:endParaRPr lang="es-CL" sz="2200" b="0" dirty="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s-CL" sz="2200" b="0" i="1" smtClean="0">
                              <a:latin typeface="Cambria Math" panose="02040503050406030204" pitchFamily="18" charset="0"/>
                              <a:ea typeface="Cambria Math" panose="02040503050406030204" pitchFamily="18" charset="0"/>
                            </a:rPr>
                          </m:ctrlPr>
                        </m:sSubPr>
                        <m:e>
                          <m:r>
                            <a:rPr lang="es-CL" sz="2200" b="0" i="1" smtClean="0">
                              <a:latin typeface="Cambria Math" panose="02040503050406030204" pitchFamily="18" charset="0"/>
                              <a:ea typeface="Cambria Math" panose="02040503050406030204" pitchFamily="18" charset="0"/>
                            </a:rPr>
                            <m:t>𝑛</m:t>
                          </m:r>
                        </m:e>
                        <m:sub>
                          <m:r>
                            <a:rPr lang="es-CL" sz="2200" b="0" i="1" smtClean="0">
                              <a:latin typeface="Cambria Math" panose="02040503050406030204" pitchFamily="18" charset="0"/>
                              <a:ea typeface="Cambria Math" panose="02040503050406030204" pitchFamily="18" charset="0"/>
                            </a:rPr>
                            <m:t>𝑖</m:t>
                          </m:r>
                        </m:sub>
                      </m:sSub>
                      <m:r>
                        <a:rPr lang="es-CL" sz="2200" b="0" i="1" smtClean="0">
                          <a:latin typeface="Cambria Math" panose="02040503050406030204" pitchFamily="18" charset="0"/>
                          <a:ea typeface="Cambria Math" panose="02040503050406030204" pitchFamily="18" charset="0"/>
                        </a:rPr>
                        <m:t>(1)=(1,0,0)</m:t>
                      </m:r>
                    </m:oMath>
                  </m:oMathPara>
                </a14:m>
                <a:endParaRPr lang="es-CL" sz="2200" b="0" dirty="0">
                  <a:ea typeface="Cambria Math" panose="02040503050406030204" pitchFamily="18" charset="0"/>
                </a:endParaRPr>
              </a:p>
              <a:p>
                <a:pPr marL="0" indent="0">
                  <a:buNone/>
                </a:pPr>
                <a:r>
                  <a:rPr lang="es-CL" sz="2200" dirty="0">
                    <a:ea typeface="Cambria Math" panose="02040503050406030204" pitchFamily="18" charset="0"/>
                  </a:rPr>
                  <a:t>Por lo tanto hemos obtenido las direcciones normales principales </a:t>
                </a:r>
                <a14:m>
                  <m:oMath xmlns:m="http://schemas.openxmlformats.org/officeDocument/2006/math">
                    <m:sSub>
                      <m:sSubPr>
                        <m:ctrlPr>
                          <a:rPr lang="es-CL" sz="2200" b="0" i="1" smtClean="0">
                            <a:latin typeface="Cambria Math" panose="02040503050406030204" pitchFamily="18" charset="0"/>
                            <a:ea typeface="Cambria Math" panose="02040503050406030204" pitchFamily="18" charset="0"/>
                          </a:rPr>
                        </m:ctrlPr>
                      </m:sSubPr>
                      <m:e>
                        <m:r>
                          <a:rPr lang="es-CL" sz="2200" b="0" i="1" smtClean="0">
                            <a:latin typeface="Cambria Math" panose="02040503050406030204" pitchFamily="18" charset="0"/>
                            <a:ea typeface="Cambria Math" panose="02040503050406030204" pitchFamily="18" charset="0"/>
                          </a:rPr>
                          <m:t>𝑛</m:t>
                        </m:r>
                      </m:e>
                      <m:sub>
                        <m:r>
                          <a:rPr lang="es-CL" sz="2200" b="0" i="1" smtClean="0">
                            <a:latin typeface="Cambria Math" panose="02040503050406030204" pitchFamily="18" charset="0"/>
                            <a:ea typeface="Cambria Math" panose="02040503050406030204" pitchFamily="18" charset="0"/>
                          </a:rPr>
                          <m:t>𝑖</m:t>
                        </m:r>
                      </m:sub>
                    </m:sSub>
                    <m:d>
                      <m:dPr>
                        <m:ctrlPr>
                          <a:rPr lang="es-CL" sz="2200" b="0" i="1" smtClean="0">
                            <a:latin typeface="Cambria Math" panose="02040503050406030204" pitchFamily="18" charset="0"/>
                            <a:ea typeface="Cambria Math" panose="02040503050406030204" pitchFamily="18" charset="0"/>
                          </a:rPr>
                        </m:ctrlPr>
                      </m:dPr>
                      <m:e>
                        <m:r>
                          <a:rPr lang="es-CL" sz="2200" b="0" i="1" smtClean="0">
                            <a:latin typeface="Cambria Math" panose="02040503050406030204" pitchFamily="18" charset="0"/>
                            <a:ea typeface="Cambria Math" panose="02040503050406030204" pitchFamily="18" charset="0"/>
                          </a:rPr>
                          <m:t>1</m:t>
                        </m:r>
                      </m:e>
                    </m:d>
                  </m:oMath>
                </a14:m>
                <a:r>
                  <a:rPr lang="es-CL" sz="2200" b="0" dirty="0">
                    <a:ea typeface="Cambria Math" panose="02040503050406030204" pitchFamily="18" charset="0"/>
                  </a:rPr>
                  <a:t>, </a:t>
                </a:r>
                <a14:m>
                  <m:oMath xmlns:m="http://schemas.openxmlformats.org/officeDocument/2006/math">
                    <m:sSub>
                      <m:sSubPr>
                        <m:ctrlPr>
                          <a:rPr lang="es-CL" sz="2200" i="1">
                            <a:latin typeface="Cambria Math" panose="02040503050406030204" pitchFamily="18" charset="0"/>
                            <a:ea typeface="Cambria Math" panose="02040503050406030204" pitchFamily="18" charset="0"/>
                          </a:rPr>
                        </m:ctrlPr>
                      </m:sSubPr>
                      <m:e>
                        <m:r>
                          <a:rPr lang="es-CL" sz="2200" i="1">
                            <a:latin typeface="Cambria Math" panose="02040503050406030204" pitchFamily="18" charset="0"/>
                            <a:ea typeface="Cambria Math" panose="02040503050406030204" pitchFamily="18" charset="0"/>
                          </a:rPr>
                          <m:t>𝑛</m:t>
                        </m:r>
                      </m:e>
                      <m:sub>
                        <m:r>
                          <a:rPr lang="es-CL" sz="2200" i="1">
                            <a:latin typeface="Cambria Math" panose="02040503050406030204" pitchFamily="18" charset="0"/>
                            <a:ea typeface="Cambria Math" panose="02040503050406030204" pitchFamily="18" charset="0"/>
                          </a:rPr>
                          <m:t>𝑖</m:t>
                        </m:r>
                      </m:sub>
                    </m:sSub>
                    <m:d>
                      <m:dPr>
                        <m:ctrlPr>
                          <a:rPr lang="es-CL" sz="2200" i="1">
                            <a:latin typeface="Cambria Math" panose="02040503050406030204" pitchFamily="18" charset="0"/>
                            <a:ea typeface="Cambria Math" panose="02040503050406030204" pitchFamily="18" charset="0"/>
                          </a:rPr>
                        </m:ctrlPr>
                      </m:dPr>
                      <m:e>
                        <m:r>
                          <a:rPr lang="es-CL" sz="2200" b="0" i="1" smtClean="0">
                            <a:latin typeface="Cambria Math" panose="02040503050406030204" pitchFamily="18" charset="0"/>
                            <a:ea typeface="Cambria Math" panose="02040503050406030204" pitchFamily="18" charset="0"/>
                          </a:rPr>
                          <m:t>2</m:t>
                        </m:r>
                      </m:e>
                    </m:d>
                  </m:oMath>
                </a14:m>
                <a:r>
                  <a:rPr lang="es-CL" sz="2200" b="0" dirty="0"/>
                  <a:t>, </a:t>
                </a:r>
                <a14:m>
                  <m:oMath xmlns:m="http://schemas.openxmlformats.org/officeDocument/2006/math">
                    <m:sSub>
                      <m:sSubPr>
                        <m:ctrlPr>
                          <a:rPr lang="es-CL" sz="2200" i="1">
                            <a:latin typeface="Cambria Math" panose="02040503050406030204" pitchFamily="18" charset="0"/>
                            <a:ea typeface="Cambria Math" panose="02040503050406030204" pitchFamily="18" charset="0"/>
                          </a:rPr>
                        </m:ctrlPr>
                      </m:sSubPr>
                      <m:e>
                        <m:r>
                          <a:rPr lang="es-CL" sz="2200" i="1">
                            <a:latin typeface="Cambria Math" panose="02040503050406030204" pitchFamily="18" charset="0"/>
                            <a:ea typeface="Cambria Math" panose="02040503050406030204" pitchFamily="18" charset="0"/>
                          </a:rPr>
                          <m:t>𝑛</m:t>
                        </m:r>
                      </m:e>
                      <m:sub>
                        <m:r>
                          <a:rPr lang="es-CL" sz="2200" i="1">
                            <a:latin typeface="Cambria Math" panose="02040503050406030204" pitchFamily="18" charset="0"/>
                            <a:ea typeface="Cambria Math" panose="02040503050406030204" pitchFamily="18" charset="0"/>
                          </a:rPr>
                          <m:t>𝑖</m:t>
                        </m:r>
                      </m:sub>
                    </m:sSub>
                    <m:d>
                      <m:dPr>
                        <m:ctrlPr>
                          <a:rPr lang="es-CL" sz="2200" i="1">
                            <a:latin typeface="Cambria Math" panose="02040503050406030204" pitchFamily="18" charset="0"/>
                            <a:ea typeface="Cambria Math" panose="02040503050406030204" pitchFamily="18" charset="0"/>
                          </a:rPr>
                        </m:ctrlPr>
                      </m:dPr>
                      <m:e>
                        <m:r>
                          <a:rPr lang="es-CL" sz="2200" i="1">
                            <a:latin typeface="Cambria Math" panose="02040503050406030204" pitchFamily="18" charset="0"/>
                            <a:ea typeface="Cambria Math" panose="02040503050406030204" pitchFamily="18" charset="0"/>
                          </a:rPr>
                          <m:t>3</m:t>
                        </m:r>
                      </m:e>
                    </m:d>
                  </m:oMath>
                </a14:m>
                <a:r>
                  <a:rPr lang="es-CL" sz="2200" b="0" dirty="0"/>
                  <a:t>.</a:t>
                </a:r>
              </a:p>
              <a:p>
                <a:endParaRPr lang="es-CL" dirty="0"/>
              </a:p>
            </p:txBody>
          </p:sp>
        </mc:Choice>
        <mc:Fallback>
          <p:sp>
            <p:nvSpPr>
              <p:cNvPr id="3" name="Marcador de contenido 2">
                <a:extLst>
                  <a:ext uri="{FF2B5EF4-FFF2-40B4-BE49-F238E27FC236}">
                    <a16:creationId xmlns:a16="http://schemas.microsoft.com/office/drawing/2014/main" id="{03036F49-75CA-4793-B738-E583EB58A5D7}"/>
                  </a:ext>
                </a:extLst>
              </p:cNvPr>
              <p:cNvSpPr>
                <a:spLocks noGrp="1" noRot="1" noChangeAspect="1" noMove="1" noResize="1" noEditPoints="1" noAdjustHandles="1" noChangeArrowheads="1" noChangeShapeType="1" noTextEdit="1"/>
              </p:cNvSpPr>
              <p:nvPr>
                <p:ph idx="1"/>
              </p:nvPr>
            </p:nvSpPr>
            <p:spPr>
              <a:xfrm>
                <a:off x="209550" y="219074"/>
                <a:ext cx="11010900" cy="6638926"/>
              </a:xfrm>
              <a:blipFill>
                <a:blip r:embed="rId2"/>
                <a:stretch>
                  <a:fillRect l="-719" t="-1102"/>
                </a:stretch>
              </a:blipFill>
            </p:spPr>
            <p:txBody>
              <a:bodyPr/>
              <a:lstStyle/>
              <a:p>
                <a:r>
                  <a:rPr lang="es-CL">
                    <a:noFill/>
                  </a:rPr>
                  <a:t> </a:t>
                </a:r>
              </a:p>
            </p:txBody>
          </p:sp>
        </mc:Fallback>
      </mc:AlternateContent>
    </p:spTree>
    <p:extLst>
      <p:ext uri="{BB962C8B-B14F-4D97-AF65-F5344CB8AC3E}">
        <p14:creationId xmlns:p14="http://schemas.microsoft.com/office/powerpoint/2010/main" val="4042181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43132A-240C-4A9E-9A92-104F83665F83}"/>
              </a:ext>
            </a:extLst>
          </p:cNvPr>
          <p:cNvSpPr>
            <a:spLocks noGrp="1"/>
          </p:cNvSpPr>
          <p:nvPr>
            <p:ph type="title"/>
          </p:nvPr>
        </p:nvSpPr>
        <p:spPr/>
        <p:txBody>
          <a:bodyPr/>
          <a:lstStyle/>
          <a:p>
            <a:r>
              <a:rPr lang="es-CL" dirty="0"/>
              <a:t>Curso de Mecánica de Materiales</a:t>
            </a:r>
          </a:p>
        </p:txBody>
      </p:sp>
      <p:sp>
        <p:nvSpPr>
          <p:cNvPr id="3" name="Marcador de contenido 2">
            <a:extLst>
              <a:ext uri="{FF2B5EF4-FFF2-40B4-BE49-F238E27FC236}">
                <a16:creationId xmlns:a16="http://schemas.microsoft.com/office/drawing/2014/main" id="{791C687A-17E1-40EF-A4FD-6C74F08ADCC4}"/>
              </a:ext>
            </a:extLst>
          </p:cNvPr>
          <p:cNvSpPr>
            <a:spLocks noGrp="1"/>
          </p:cNvSpPr>
          <p:nvPr>
            <p:ph idx="1"/>
          </p:nvPr>
        </p:nvSpPr>
        <p:spPr/>
        <p:txBody>
          <a:bodyPr/>
          <a:lstStyle/>
          <a:p>
            <a:r>
              <a:rPr lang="es-CL" dirty="0"/>
              <a:t>Cap. 1 Vectores y tensores cartesianos</a:t>
            </a:r>
          </a:p>
          <a:p>
            <a:r>
              <a:rPr lang="es-CL" dirty="0"/>
              <a:t>Cap. 2 Esfuerzos</a:t>
            </a:r>
          </a:p>
        </p:txBody>
      </p:sp>
    </p:spTree>
    <p:extLst>
      <p:ext uri="{BB962C8B-B14F-4D97-AF65-F5344CB8AC3E}">
        <p14:creationId xmlns:p14="http://schemas.microsoft.com/office/powerpoint/2010/main" val="1802010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0ACDDC85-91F4-410D-97F9-6B8748F2B0A4}"/>
                  </a:ext>
                </a:extLst>
              </p:cNvPr>
              <p:cNvSpPr>
                <a:spLocks noGrp="1"/>
              </p:cNvSpPr>
              <p:nvPr>
                <p:ph idx="1"/>
              </p:nvPr>
            </p:nvSpPr>
            <p:spPr>
              <a:xfrm>
                <a:off x="127000" y="133350"/>
                <a:ext cx="11061700" cy="6572250"/>
              </a:xfrm>
            </p:spPr>
            <p:txBody>
              <a:bodyPr>
                <a:normAutofit/>
              </a:bodyPr>
              <a:lstStyle/>
              <a:p>
                <a:pPr marL="0" indent="0">
                  <a:buNone/>
                </a:pPr>
                <a:r>
                  <a:rPr lang="es-CL" sz="2000" dirty="0"/>
                  <a:t>Solución b)</a:t>
                </a:r>
              </a:p>
              <a:p>
                <a:pPr marL="0" indent="0">
                  <a:buNone/>
                </a:pPr>
                <a:r>
                  <a:rPr lang="es-CL" sz="2000" dirty="0"/>
                  <a:t>Primero escribiremos el tensor esfuerzo en base principal</a:t>
                </a:r>
              </a:p>
              <a:p>
                <a:pPr marL="0" indent="0">
                  <a:buNone/>
                </a:pPr>
                <a:endParaRPr lang="es-CL" sz="2000" dirty="0"/>
              </a:p>
              <a:p>
                <a:pPr marL="0" indent="0">
                  <a:buNone/>
                </a:pPr>
                <a14:m>
                  <m:oMathPara xmlns:m="http://schemas.openxmlformats.org/officeDocument/2006/math">
                    <m:oMathParaPr>
                      <m:jc m:val="centerGroup"/>
                    </m:oMathParaPr>
                    <m:oMath xmlns:m="http://schemas.openxmlformats.org/officeDocument/2006/math">
                      <m:sSub>
                        <m:sSubPr>
                          <m:ctrlPr>
                            <a:rPr lang="es-CL" sz="2000" i="1" smtClean="0">
                              <a:latin typeface="Cambria Math" panose="02040503050406030204" pitchFamily="18" charset="0"/>
                            </a:rPr>
                          </m:ctrlPr>
                        </m:sSub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𝑖𝑗</m:t>
                          </m:r>
                        </m:sub>
                      </m:sSub>
                      <m:r>
                        <a:rPr lang="es-CL" sz="2000" b="0" i="1" smtClean="0">
                          <a:latin typeface="Cambria Math" panose="02040503050406030204" pitchFamily="18" charset="0"/>
                        </a:rPr>
                        <m:t>=</m:t>
                      </m:r>
                      <m:d>
                        <m:dPr>
                          <m:begChr m:val="["/>
                          <m:endChr m:val="]"/>
                          <m:ctrlPr>
                            <a:rPr lang="es-CL" sz="2000" b="0" i="1" smtClean="0">
                              <a:latin typeface="Cambria Math" panose="02040503050406030204" pitchFamily="18" charset="0"/>
                            </a:rPr>
                          </m:ctrlPr>
                        </m:dPr>
                        <m:e>
                          <m:m>
                            <m:mPr>
                              <m:mcs>
                                <m:mc>
                                  <m:mcPr>
                                    <m:count m:val="3"/>
                                    <m:mcJc m:val="center"/>
                                  </m:mcPr>
                                </m:mc>
                              </m:mcs>
                              <m:ctrlPr>
                                <a:rPr lang="es-CL" sz="2000" b="0" i="1" smtClean="0">
                                  <a:latin typeface="Cambria Math" panose="02040503050406030204" pitchFamily="18" charset="0"/>
                                </a:rPr>
                              </m:ctrlPr>
                            </m:mPr>
                            <m:mr>
                              <m:e>
                                <m:r>
                                  <m:rPr>
                                    <m:brk m:alnAt="7"/>
                                  </m:rPr>
                                  <a:rPr lang="es-CL" sz="2000" b="0" i="1" smtClean="0">
                                    <a:latin typeface="Cambria Math" panose="02040503050406030204" pitchFamily="18" charset="0"/>
                                  </a:rPr>
                                  <m:t>1</m:t>
                                </m:r>
                                <m:r>
                                  <a:rPr lang="es-CL" sz="2000" b="0" i="1" smtClean="0">
                                    <a:latin typeface="Cambria Math" panose="02040503050406030204" pitchFamily="18" charset="0"/>
                                  </a:rPr>
                                  <m:t>0</m:t>
                                </m:r>
                              </m:e>
                              <m:e>
                                <m:r>
                                  <a:rPr lang="es-CL" sz="2000" b="0" i="1" smtClean="0">
                                    <a:latin typeface="Cambria Math" panose="02040503050406030204" pitchFamily="18" charset="0"/>
                                  </a:rPr>
                                  <m:t>0</m:t>
                                </m:r>
                              </m:e>
                              <m:e>
                                <m:r>
                                  <a:rPr lang="es-CL" sz="2000" b="0" i="1" smtClean="0">
                                    <a:latin typeface="Cambria Math" panose="02040503050406030204" pitchFamily="18" charset="0"/>
                                  </a:rPr>
                                  <m:t>0</m:t>
                                </m:r>
                              </m:e>
                            </m:mr>
                            <m:mr>
                              <m:e>
                                <m:r>
                                  <a:rPr lang="es-CL" sz="2000" b="0" i="1" smtClean="0">
                                    <a:latin typeface="Cambria Math" panose="02040503050406030204" pitchFamily="18" charset="0"/>
                                  </a:rPr>
                                  <m:t>0</m:t>
                                </m:r>
                              </m:e>
                              <m:e>
                                <m:r>
                                  <a:rPr lang="es-CL" sz="2000" b="0" i="1" smtClean="0">
                                    <a:latin typeface="Cambria Math" panose="02040503050406030204" pitchFamily="18" charset="0"/>
                                  </a:rPr>
                                  <m:t>9.2</m:t>
                                </m:r>
                              </m:e>
                              <m:e>
                                <m:r>
                                  <a:rPr lang="es-CL" sz="2000" b="0" i="1" smtClean="0">
                                    <a:latin typeface="Cambria Math" panose="02040503050406030204" pitchFamily="18" charset="0"/>
                                  </a:rPr>
                                  <m:t>0</m:t>
                                </m:r>
                              </m:e>
                            </m:mr>
                            <m:mr>
                              <m:e>
                                <m:r>
                                  <a:rPr lang="es-CL" sz="2000" b="0" i="1" smtClean="0">
                                    <a:latin typeface="Cambria Math" panose="02040503050406030204" pitchFamily="18" charset="0"/>
                                  </a:rPr>
                                  <m:t>0</m:t>
                                </m:r>
                              </m:e>
                              <m:e>
                                <m:r>
                                  <a:rPr lang="es-CL" sz="2000" b="0" i="1" smtClean="0">
                                    <a:latin typeface="Cambria Math" panose="02040503050406030204" pitchFamily="18" charset="0"/>
                                  </a:rPr>
                                  <m:t>0</m:t>
                                </m:r>
                              </m:e>
                              <m:e>
                                <m:r>
                                  <a:rPr lang="es-CL" sz="2000" b="0" i="1" smtClean="0">
                                    <a:latin typeface="Cambria Math" panose="02040503050406030204" pitchFamily="18" charset="0"/>
                                  </a:rPr>
                                  <m:t>2.8</m:t>
                                </m:r>
                              </m:e>
                            </m:mr>
                          </m:m>
                        </m:e>
                      </m:d>
                    </m:oMath>
                  </m:oMathPara>
                </a14:m>
                <a:endParaRPr lang="es-CL" sz="2000" dirty="0"/>
              </a:p>
              <a:p>
                <a:pPr marL="0" indent="0">
                  <a:buNone/>
                </a:pPr>
                <a:r>
                  <a:rPr lang="es-CL" sz="2000" dirty="0"/>
                  <a:t>Luego </a:t>
                </a:r>
                <a14:m>
                  <m:oMath xmlns:m="http://schemas.openxmlformats.org/officeDocument/2006/math">
                    <m:sSubSup>
                      <m:sSubSupPr>
                        <m:ctrlPr>
                          <a:rPr lang="es-CL" sz="2000" b="0" i="1" smtClean="0">
                            <a:latin typeface="Cambria Math" panose="02040503050406030204" pitchFamily="18" charset="0"/>
                            <a:ea typeface="Cambria Math" panose="02040503050406030204" pitchFamily="18" charset="0"/>
                          </a:rPr>
                        </m:ctrlPr>
                      </m:sSubSup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𝑖</m:t>
                        </m:r>
                      </m:sub>
                      <m:sup>
                        <m:r>
                          <a:rPr lang="es-CL" sz="2000" b="0" i="1" smtClean="0">
                            <a:latin typeface="Cambria Math" panose="02040503050406030204" pitchFamily="18" charset="0"/>
                          </a:rPr>
                          <m:t>′</m:t>
                        </m:r>
                      </m:sup>
                    </m:sSubSup>
                    <m:r>
                      <a:rPr lang="es-CL" sz="2000" b="0" i="1" smtClean="0">
                        <a:latin typeface="Cambria Math" panose="02040503050406030204" pitchFamily="18" charset="0"/>
                      </a:rPr>
                      <m:t>=</m:t>
                    </m:r>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𝑖𝑗</m:t>
                        </m:r>
                      </m:sub>
                    </m:sSub>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𝑛</m:t>
                        </m:r>
                      </m:e>
                      <m:sub>
                        <m:r>
                          <a:rPr lang="es-CL" sz="2000" b="0" i="1" smtClean="0">
                            <a:latin typeface="Cambria Math" panose="02040503050406030204" pitchFamily="18" charset="0"/>
                          </a:rPr>
                          <m:t>𝑗</m:t>
                        </m:r>
                      </m:sub>
                    </m:sSub>
                    <m:r>
                      <a:rPr lang="es-CL" sz="2000" b="0" i="1" smtClean="0">
                        <a:latin typeface="Cambria Math" panose="02040503050406030204" pitchFamily="18" charset="0"/>
                      </a:rPr>
                      <m:t>=</m:t>
                    </m:r>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𝑖</m:t>
                        </m:r>
                        <m:r>
                          <a:rPr lang="es-CL" sz="2000" b="0" i="1" smtClean="0">
                            <a:latin typeface="Cambria Math" panose="02040503050406030204" pitchFamily="18" charset="0"/>
                          </a:rPr>
                          <m:t>1</m:t>
                        </m:r>
                      </m:sub>
                    </m:sSub>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𝑛</m:t>
                        </m:r>
                      </m:e>
                      <m:sub>
                        <m:r>
                          <a:rPr lang="es-CL" sz="2000" b="0" i="1" smtClean="0">
                            <a:latin typeface="Cambria Math" panose="02040503050406030204" pitchFamily="18" charset="0"/>
                          </a:rPr>
                          <m:t>1</m:t>
                        </m:r>
                      </m:sub>
                    </m:sSub>
                    <m:r>
                      <a:rPr lang="es-CL" sz="2000" b="0" i="1" smtClean="0">
                        <a:latin typeface="Cambria Math" panose="02040503050406030204" pitchFamily="18" charset="0"/>
                      </a:rPr>
                      <m:t>+</m:t>
                    </m:r>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𝑖</m:t>
                        </m:r>
                        <m:r>
                          <a:rPr lang="es-CL" sz="2000" b="0" i="1" smtClean="0">
                            <a:latin typeface="Cambria Math" panose="02040503050406030204" pitchFamily="18" charset="0"/>
                          </a:rPr>
                          <m:t>2</m:t>
                        </m:r>
                      </m:sub>
                    </m:sSub>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𝑛</m:t>
                        </m:r>
                      </m:e>
                      <m:sub>
                        <m:r>
                          <a:rPr lang="es-CL" sz="2000" b="0" i="1" smtClean="0">
                            <a:latin typeface="Cambria Math" panose="02040503050406030204" pitchFamily="18" charset="0"/>
                          </a:rPr>
                          <m:t>2</m:t>
                        </m:r>
                      </m:sub>
                    </m:sSub>
                    <m:r>
                      <a:rPr lang="es-CL" sz="2000" b="0" i="1" smtClean="0">
                        <a:latin typeface="Cambria Math" panose="02040503050406030204" pitchFamily="18" charset="0"/>
                      </a:rPr>
                      <m:t>+</m:t>
                    </m:r>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𝑖</m:t>
                        </m:r>
                        <m:r>
                          <a:rPr lang="es-CL" sz="2000" b="0" i="1" smtClean="0">
                            <a:latin typeface="Cambria Math" panose="02040503050406030204" pitchFamily="18" charset="0"/>
                          </a:rPr>
                          <m:t>3</m:t>
                        </m:r>
                      </m:sub>
                    </m:sSub>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𝑛</m:t>
                        </m:r>
                      </m:e>
                      <m:sub>
                        <m:r>
                          <a:rPr lang="es-CL" sz="2000" b="0" i="1" smtClean="0">
                            <a:latin typeface="Cambria Math" panose="02040503050406030204" pitchFamily="18" charset="0"/>
                          </a:rPr>
                          <m:t>3</m:t>
                        </m:r>
                      </m:sub>
                    </m:sSub>
                  </m:oMath>
                </a14:m>
                <a:r>
                  <a:rPr lang="es-CL" sz="2000" dirty="0"/>
                  <a:t> </a:t>
                </a:r>
              </a:p>
              <a:p>
                <a:pPr marL="0" indent="0">
                  <a:buNone/>
                </a:pPr>
                <a:r>
                  <a:rPr lang="es-CL" sz="2000" dirty="0"/>
                  <a:t>Primero realizaremos el cálculo con </a:t>
                </a:r>
                <a14:m>
                  <m:oMath xmlns:m="http://schemas.openxmlformats.org/officeDocument/2006/math">
                    <m:d>
                      <m:dPr>
                        <m:ctrlPr>
                          <a:rPr lang="es-CL" sz="2000" i="1" smtClean="0">
                            <a:latin typeface="Cambria Math" panose="02040503050406030204" pitchFamily="18" charset="0"/>
                          </a:rPr>
                        </m:ctrlPr>
                      </m:dPr>
                      <m:e>
                        <m:f>
                          <m:fPr>
                            <m:ctrlPr>
                              <a:rPr lang="es-CL" sz="2000" i="1" smtClean="0">
                                <a:latin typeface="Cambria Math" panose="02040503050406030204" pitchFamily="18" charset="0"/>
                              </a:rPr>
                            </m:ctrlPr>
                          </m:fPr>
                          <m:num>
                            <m:r>
                              <a:rPr lang="es-CL" sz="2000" b="0" i="1" smtClean="0">
                                <a:latin typeface="Cambria Math" panose="02040503050406030204" pitchFamily="18" charset="0"/>
                              </a:rPr>
                              <m:t>1</m:t>
                            </m:r>
                          </m:num>
                          <m:den>
                            <m:r>
                              <a:rPr lang="es-CL" sz="2000" i="1" smtClean="0">
                                <a:latin typeface="Cambria Math" panose="02040503050406030204" pitchFamily="18" charset="0"/>
                                <a:ea typeface="Cambria Math" panose="02040503050406030204" pitchFamily="18" charset="0"/>
                              </a:rPr>
                              <m:t>√</m:t>
                            </m:r>
                            <m:r>
                              <a:rPr lang="es-CL" sz="2000" b="0" i="1" smtClean="0">
                                <a:latin typeface="Cambria Math" panose="02040503050406030204" pitchFamily="18" charset="0"/>
                                <a:ea typeface="Cambria Math" panose="02040503050406030204" pitchFamily="18" charset="0"/>
                              </a:rPr>
                              <m:t>2</m:t>
                            </m:r>
                          </m:den>
                        </m:f>
                        <m:r>
                          <a:rPr lang="es-CL" sz="2000" b="0" i="1" smtClean="0">
                            <a:latin typeface="Cambria Math" panose="02040503050406030204" pitchFamily="18" charset="0"/>
                          </a:rPr>
                          <m:t>,</m:t>
                        </m:r>
                        <m:f>
                          <m:fPr>
                            <m:ctrlPr>
                              <a:rPr lang="es-CL" sz="2000" b="0" i="1" smtClean="0">
                                <a:latin typeface="Cambria Math" panose="02040503050406030204" pitchFamily="18" charset="0"/>
                              </a:rPr>
                            </m:ctrlPr>
                          </m:fPr>
                          <m:num>
                            <m:r>
                              <a:rPr lang="es-CL" sz="2000" b="0" i="1" smtClean="0">
                                <a:latin typeface="Cambria Math" panose="02040503050406030204" pitchFamily="18" charset="0"/>
                              </a:rPr>
                              <m:t>1</m:t>
                            </m:r>
                          </m:num>
                          <m:den>
                            <m:r>
                              <a:rPr lang="es-CL" sz="2000" b="0" i="1" smtClean="0">
                                <a:latin typeface="Cambria Math" panose="02040503050406030204" pitchFamily="18" charset="0"/>
                              </a:rPr>
                              <m:t>2</m:t>
                            </m:r>
                          </m:den>
                        </m:f>
                        <m:r>
                          <a:rPr lang="es-CL" sz="2000" b="0" i="1" smtClean="0">
                            <a:latin typeface="Cambria Math" panose="02040503050406030204" pitchFamily="18" charset="0"/>
                          </a:rPr>
                          <m:t>,</m:t>
                        </m:r>
                        <m:f>
                          <m:fPr>
                            <m:ctrlPr>
                              <a:rPr lang="es-CL" sz="2000" b="0" i="1" smtClean="0">
                                <a:latin typeface="Cambria Math" panose="02040503050406030204" pitchFamily="18" charset="0"/>
                              </a:rPr>
                            </m:ctrlPr>
                          </m:fPr>
                          <m:num>
                            <m:r>
                              <a:rPr lang="es-CL" sz="2000" b="0" i="1" smtClean="0">
                                <a:latin typeface="Cambria Math" panose="02040503050406030204" pitchFamily="18" charset="0"/>
                              </a:rPr>
                              <m:t>1</m:t>
                            </m:r>
                          </m:num>
                          <m:den>
                            <m:r>
                              <a:rPr lang="es-CL" sz="2000" b="0" i="1" smtClean="0">
                                <a:latin typeface="Cambria Math" panose="02040503050406030204" pitchFamily="18" charset="0"/>
                              </a:rPr>
                              <m:t>2</m:t>
                            </m:r>
                          </m:den>
                        </m:f>
                      </m:e>
                    </m:d>
                  </m:oMath>
                </a14:m>
                <a:endParaRPr lang="es-CL" sz="2000" dirty="0"/>
              </a:p>
              <a:p>
                <a:pPr marL="0" indent="0">
                  <a:buNone/>
                </a:pPr>
                <a:r>
                  <a:rPr lang="es-CL" sz="2000" dirty="0"/>
                  <a:t>Para i=1, </a:t>
                </a:r>
                <a14:m>
                  <m:oMath xmlns:m="http://schemas.openxmlformats.org/officeDocument/2006/math">
                    <m:sSubSup>
                      <m:sSubSupPr>
                        <m:ctrlPr>
                          <a:rPr lang="es-CL" sz="2000" b="0" i="1" smtClean="0">
                            <a:latin typeface="Cambria Math" panose="02040503050406030204" pitchFamily="18" charset="0"/>
                            <a:ea typeface="Cambria Math" panose="02040503050406030204" pitchFamily="18" charset="0"/>
                          </a:rPr>
                        </m:ctrlPr>
                      </m:sSubSup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1</m:t>
                        </m:r>
                      </m:sub>
                      <m:sup>
                        <m:r>
                          <a:rPr lang="es-CL" sz="2000" b="0" i="1" smtClean="0">
                            <a:latin typeface="Cambria Math" panose="02040503050406030204" pitchFamily="18" charset="0"/>
                          </a:rPr>
                          <m:t>′</m:t>
                        </m:r>
                      </m:sup>
                    </m:sSubSup>
                    <m:r>
                      <a:rPr lang="es-CL" sz="2000" b="0" i="1" smtClean="0">
                        <a:latin typeface="Cambria Math" panose="02040503050406030204" pitchFamily="18" charset="0"/>
                      </a:rPr>
                      <m:t>=</m:t>
                    </m:r>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1</m:t>
                        </m:r>
                        <m:r>
                          <a:rPr lang="es-CL" sz="2000" b="0" i="1" smtClean="0">
                            <a:latin typeface="Cambria Math" panose="02040503050406030204" pitchFamily="18" charset="0"/>
                          </a:rPr>
                          <m:t>1</m:t>
                        </m:r>
                      </m:sub>
                    </m:sSub>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𝑛</m:t>
                        </m:r>
                      </m:e>
                      <m:sub>
                        <m:r>
                          <a:rPr lang="es-CL" sz="2000" b="0" i="1" smtClean="0">
                            <a:latin typeface="Cambria Math" panose="02040503050406030204" pitchFamily="18" charset="0"/>
                          </a:rPr>
                          <m:t>1</m:t>
                        </m:r>
                      </m:sub>
                    </m:sSub>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m:t>
                        </m:r>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1</m:t>
                        </m:r>
                        <m:r>
                          <a:rPr lang="es-CL" sz="2000" b="0" i="1" smtClean="0">
                            <a:latin typeface="Cambria Math" panose="02040503050406030204" pitchFamily="18" charset="0"/>
                          </a:rPr>
                          <m:t>2</m:t>
                        </m:r>
                      </m:sub>
                    </m:sSub>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𝑛</m:t>
                        </m:r>
                      </m:e>
                      <m:sub>
                        <m:r>
                          <a:rPr lang="es-CL" sz="2000" b="0" i="1" smtClean="0">
                            <a:latin typeface="Cambria Math" panose="02040503050406030204" pitchFamily="18" charset="0"/>
                          </a:rPr>
                          <m:t>2</m:t>
                        </m:r>
                      </m:sub>
                    </m:sSub>
                    <m:r>
                      <a:rPr lang="es-CL" sz="2000" b="0" i="1" smtClean="0">
                        <a:latin typeface="Cambria Math" panose="02040503050406030204" pitchFamily="18" charset="0"/>
                      </a:rPr>
                      <m:t>+</m:t>
                    </m:r>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1</m:t>
                        </m:r>
                        <m:r>
                          <a:rPr lang="es-CL" sz="2000" b="0" i="1" smtClean="0">
                            <a:latin typeface="Cambria Math" panose="02040503050406030204" pitchFamily="18" charset="0"/>
                          </a:rPr>
                          <m:t>3</m:t>
                        </m:r>
                      </m:sub>
                    </m:sSub>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𝑛</m:t>
                        </m:r>
                      </m:e>
                      <m:sub>
                        <m:r>
                          <a:rPr lang="es-CL" sz="2000" b="0" i="1" smtClean="0">
                            <a:latin typeface="Cambria Math" panose="02040503050406030204" pitchFamily="18" charset="0"/>
                          </a:rPr>
                          <m:t>3</m:t>
                        </m:r>
                      </m:sub>
                    </m:sSub>
                  </m:oMath>
                </a14:m>
                <a:r>
                  <a:rPr lang="es-CL" sz="2000" dirty="0"/>
                  <a:t>= </a:t>
                </a:r>
                <a14:m>
                  <m:oMath xmlns:m="http://schemas.openxmlformats.org/officeDocument/2006/math">
                    <m:sSub>
                      <m:sSubPr>
                        <m:ctrlPr>
                          <a:rPr lang="es-CL" sz="2000" i="1">
                            <a:latin typeface="Cambria Math" panose="02040503050406030204" pitchFamily="18" charset="0"/>
                          </a:rPr>
                        </m:ctrlPr>
                      </m:sSubPr>
                      <m:e>
                        <m:r>
                          <a:rPr lang="es-CL" sz="2000" i="1">
                            <a:latin typeface="Cambria Math" panose="02040503050406030204" pitchFamily="18" charset="0"/>
                            <a:ea typeface="Cambria Math" panose="02040503050406030204" pitchFamily="18" charset="0"/>
                          </a:rPr>
                          <m:t>𝜎</m:t>
                        </m:r>
                      </m:e>
                      <m:sub>
                        <m:r>
                          <a:rPr lang="es-CL" sz="2000" i="1">
                            <a:latin typeface="Cambria Math" panose="02040503050406030204" pitchFamily="18" charset="0"/>
                            <a:ea typeface="Cambria Math" panose="02040503050406030204" pitchFamily="18" charset="0"/>
                          </a:rPr>
                          <m:t>1</m:t>
                        </m:r>
                        <m:r>
                          <a:rPr lang="es-CL" sz="2000" i="1">
                            <a:latin typeface="Cambria Math" panose="02040503050406030204" pitchFamily="18" charset="0"/>
                          </a:rPr>
                          <m:t>1</m:t>
                        </m:r>
                      </m:sub>
                    </m:sSub>
                    <m:sSub>
                      <m:sSubPr>
                        <m:ctrlPr>
                          <a:rPr lang="es-CL" sz="2000" i="1">
                            <a:latin typeface="Cambria Math" panose="02040503050406030204" pitchFamily="18" charset="0"/>
                          </a:rPr>
                        </m:ctrlPr>
                      </m:sSubPr>
                      <m:e>
                        <m:r>
                          <a:rPr lang="es-CL" sz="2000" i="1">
                            <a:latin typeface="Cambria Math" panose="02040503050406030204" pitchFamily="18" charset="0"/>
                          </a:rPr>
                          <m:t>𝑛</m:t>
                        </m:r>
                      </m:e>
                      <m:sub>
                        <m:r>
                          <a:rPr lang="es-CL" sz="2000" i="1">
                            <a:latin typeface="Cambria Math" panose="02040503050406030204" pitchFamily="18" charset="0"/>
                          </a:rPr>
                          <m:t>1</m:t>
                        </m:r>
                      </m:sub>
                    </m:sSub>
                    <m:r>
                      <a:rPr lang="es-CL" sz="2000" b="0" i="0" smtClean="0">
                        <a:latin typeface="Cambria Math" panose="02040503050406030204" pitchFamily="18" charset="0"/>
                      </a:rPr>
                      <m:t>=10</m:t>
                    </m:r>
                    <m:r>
                      <a:rPr lang="es-CL" sz="2000" b="0" i="1" smtClean="0">
                        <a:latin typeface="Cambria Math" panose="02040503050406030204" pitchFamily="18" charset="0"/>
                        <a:ea typeface="Cambria Math" panose="02040503050406030204" pitchFamily="18" charset="0"/>
                      </a:rPr>
                      <m:t>∙</m:t>
                    </m:r>
                    <m:f>
                      <m:fPr>
                        <m:ctrlPr>
                          <a:rPr lang="es-CL" sz="2000" b="0" i="1" smtClean="0">
                            <a:latin typeface="Cambria Math" panose="02040503050406030204" pitchFamily="18" charset="0"/>
                            <a:ea typeface="Cambria Math" panose="02040503050406030204" pitchFamily="18" charset="0"/>
                          </a:rPr>
                        </m:ctrlPr>
                      </m:fPr>
                      <m:num>
                        <m:r>
                          <a:rPr lang="es-CL" sz="2000" b="0" i="1" smtClean="0">
                            <a:latin typeface="Cambria Math" panose="02040503050406030204" pitchFamily="18" charset="0"/>
                            <a:ea typeface="Cambria Math" panose="02040503050406030204" pitchFamily="18" charset="0"/>
                          </a:rPr>
                          <m:t>1</m:t>
                        </m:r>
                      </m:num>
                      <m:den>
                        <m:rad>
                          <m:radPr>
                            <m:degHide m:val="on"/>
                            <m:ctrlPr>
                              <a:rPr lang="es-CL" sz="2000" b="0" i="1" smtClean="0">
                                <a:latin typeface="Cambria Math" panose="02040503050406030204" pitchFamily="18" charset="0"/>
                                <a:ea typeface="Cambria Math" panose="02040503050406030204" pitchFamily="18" charset="0"/>
                              </a:rPr>
                            </m:ctrlPr>
                          </m:radPr>
                          <m:deg/>
                          <m:e>
                            <m:r>
                              <a:rPr lang="es-CL" sz="2000" b="0" i="1" smtClean="0">
                                <a:latin typeface="Cambria Math" panose="02040503050406030204" pitchFamily="18" charset="0"/>
                                <a:ea typeface="Cambria Math" panose="02040503050406030204" pitchFamily="18" charset="0"/>
                              </a:rPr>
                              <m:t>2</m:t>
                            </m:r>
                          </m:e>
                        </m:rad>
                      </m:den>
                    </m:f>
                    <m:r>
                      <a:rPr lang="es-CL" sz="2000" b="0" i="1" smtClean="0">
                        <a:latin typeface="Cambria Math" panose="02040503050406030204" pitchFamily="18" charset="0"/>
                        <a:ea typeface="Cambria Math" panose="02040503050406030204" pitchFamily="18" charset="0"/>
                      </a:rPr>
                      <m:t>=7.071</m:t>
                    </m:r>
                  </m:oMath>
                </a14:m>
                <a:endParaRPr lang="es-CL" sz="2000" b="0" dirty="0">
                  <a:ea typeface="Cambria Math" panose="02040503050406030204" pitchFamily="18" charset="0"/>
                </a:endParaRPr>
              </a:p>
              <a:p>
                <a:pPr marL="0" indent="0">
                  <a:buNone/>
                </a:pPr>
                <a:r>
                  <a:rPr lang="es-CL" sz="2000" dirty="0"/>
                  <a:t>Para i=2, </a:t>
                </a:r>
                <a14:m>
                  <m:oMath xmlns:m="http://schemas.openxmlformats.org/officeDocument/2006/math">
                    <m:sSubSup>
                      <m:sSubSupPr>
                        <m:ctrlPr>
                          <a:rPr lang="es-CL" sz="2000" b="0" i="1" smtClean="0">
                            <a:latin typeface="Cambria Math" panose="02040503050406030204" pitchFamily="18" charset="0"/>
                            <a:ea typeface="Cambria Math" panose="02040503050406030204" pitchFamily="18" charset="0"/>
                          </a:rPr>
                        </m:ctrlPr>
                      </m:sSubSup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2</m:t>
                        </m:r>
                      </m:sub>
                      <m:sup>
                        <m:r>
                          <a:rPr lang="es-CL" sz="2000" b="0" i="1" smtClean="0">
                            <a:latin typeface="Cambria Math" panose="02040503050406030204" pitchFamily="18" charset="0"/>
                          </a:rPr>
                          <m:t>′</m:t>
                        </m:r>
                      </m:sup>
                    </m:sSubSup>
                    <m:r>
                      <a:rPr lang="es-CL" sz="2000" b="0" i="1" smtClean="0">
                        <a:latin typeface="Cambria Math" panose="02040503050406030204" pitchFamily="18" charset="0"/>
                      </a:rPr>
                      <m:t>=</m:t>
                    </m:r>
                    <m:sSub>
                      <m:sSubPr>
                        <m:ctrlPr>
                          <a:rPr lang="es-CL" sz="2000" i="1">
                            <a:latin typeface="Cambria Math" panose="02040503050406030204" pitchFamily="18" charset="0"/>
                          </a:rPr>
                        </m:ctrlPr>
                      </m:sSubPr>
                      <m:e>
                        <m:r>
                          <a:rPr lang="es-CL" sz="2000" i="1">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22</m:t>
                        </m:r>
                      </m:sub>
                    </m:sSub>
                    <m:sSub>
                      <m:sSubPr>
                        <m:ctrlPr>
                          <a:rPr lang="es-CL" sz="2000" i="1">
                            <a:latin typeface="Cambria Math" panose="02040503050406030204" pitchFamily="18" charset="0"/>
                          </a:rPr>
                        </m:ctrlPr>
                      </m:sSubPr>
                      <m:e>
                        <m:r>
                          <a:rPr lang="es-CL" sz="2000" i="1">
                            <a:latin typeface="Cambria Math" panose="02040503050406030204" pitchFamily="18" charset="0"/>
                          </a:rPr>
                          <m:t>𝑛</m:t>
                        </m:r>
                      </m:e>
                      <m:sub>
                        <m:r>
                          <a:rPr lang="es-CL" sz="2000" b="0" i="1" smtClean="0">
                            <a:latin typeface="Cambria Math" panose="02040503050406030204" pitchFamily="18" charset="0"/>
                          </a:rPr>
                          <m:t>2</m:t>
                        </m:r>
                      </m:sub>
                    </m:sSub>
                    <m:r>
                      <a:rPr lang="es-CL" sz="2000" b="0" i="0" smtClean="0">
                        <a:latin typeface="Cambria Math" panose="02040503050406030204" pitchFamily="18" charset="0"/>
                      </a:rPr>
                      <m:t>=</m:t>
                    </m:r>
                    <m:r>
                      <a:rPr lang="es-CL" sz="2000" b="0" i="1" smtClean="0">
                        <a:latin typeface="Cambria Math" panose="02040503050406030204" pitchFamily="18" charset="0"/>
                      </a:rPr>
                      <m:t>9.2</m:t>
                    </m:r>
                    <m:r>
                      <a:rPr lang="es-CL" sz="2000" b="0" i="1" smtClean="0">
                        <a:latin typeface="Cambria Math" panose="02040503050406030204" pitchFamily="18" charset="0"/>
                        <a:ea typeface="Cambria Math" panose="02040503050406030204" pitchFamily="18" charset="0"/>
                      </a:rPr>
                      <m:t>∙</m:t>
                    </m:r>
                    <m:f>
                      <m:fPr>
                        <m:ctrlPr>
                          <a:rPr lang="es-CL" sz="2000" b="0" i="1" smtClean="0">
                            <a:latin typeface="Cambria Math" panose="02040503050406030204" pitchFamily="18" charset="0"/>
                            <a:ea typeface="Cambria Math" panose="02040503050406030204" pitchFamily="18" charset="0"/>
                          </a:rPr>
                        </m:ctrlPr>
                      </m:fPr>
                      <m:num>
                        <m:r>
                          <a:rPr lang="es-CL" sz="2000" b="0" i="1" smtClean="0">
                            <a:latin typeface="Cambria Math" panose="02040503050406030204" pitchFamily="18" charset="0"/>
                            <a:ea typeface="Cambria Math" panose="02040503050406030204" pitchFamily="18" charset="0"/>
                          </a:rPr>
                          <m:t>1</m:t>
                        </m:r>
                      </m:num>
                      <m:den>
                        <m:r>
                          <a:rPr lang="es-CL" sz="2000" b="0" i="1" smtClean="0">
                            <a:latin typeface="Cambria Math" panose="02040503050406030204" pitchFamily="18" charset="0"/>
                            <a:ea typeface="Cambria Math" panose="02040503050406030204" pitchFamily="18" charset="0"/>
                          </a:rPr>
                          <m:t>2</m:t>
                        </m:r>
                      </m:den>
                    </m:f>
                    <m:r>
                      <a:rPr lang="es-CL" sz="2000" b="0" i="1" smtClean="0">
                        <a:latin typeface="Cambria Math" panose="02040503050406030204" pitchFamily="18" charset="0"/>
                        <a:ea typeface="Cambria Math" panose="02040503050406030204" pitchFamily="18" charset="0"/>
                      </a:rPr>
                      <m:t>=4.6</m:t>
                    </m:r>
                  </m:oMath>
                </a14:m>
                <a:endParaRPr lang="es-CL" sz="2000" dirty="0">
                  <a:ea typeface="Cambria Math" panose="02040503050406030204" pitchFamily="18" charset="0"/>
                </a:endParaRPr>
              </a:p>
              <a:p>
                <a:pPr marL="0" indent="0">
                  <a:buNone/>
                </a:pPr>
                <a:r>
                  <a:rPr lang="es-CL" sz="2000" dirty="0"/>
                  <a:t>Para i=3, </a:t>
                </a:r>
                <a14:m>
                  <m:oMath xmlns:m="http://schemas.openxmlformats.org/officeDocument/2006/math">
                    <m:sSubSup>
                      <m:sSubSupPr>
                        <m:ctrlPr>
                          <a:rPr lang="es-CL" sz="2000" b="0" i="1" smtClean="0">
                            <a:latin typeface="Cambria Math" panose="02040503050406030204" pitchFamily="18" charset="0"/>
                            <a:ea typeface="Cambria Math" panose="02040503050406030204" pitchFamily="18" charset="0"/>
                          </a:rPr>
                        </m:ctrlPr>
                      </m:sSubSup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3</m:t>
                        </m:r>
                      </m:sub>
                      <m:sup>
                        <m:r>
                          <a:rPr lang="es-CL" sz="2000" b="0" i="1" smtClean="0">
                            <a:latin typeface="Cambria Math" panose="02040503050406030204" pitchFamily="18" charset="0"/>
                          </a:rPr>
                          <m:t>′</m:t>
                        </m:r>
                      </m:sup>
                    </m:sSubSup>
                  </m:oMath>
                </a14:m>
                <a:r>
                  <a:rPr lang="es-CL" sz="2000" dirty="0"/>
                  <a:t>= </a:t>
                </a:r>
                <a14:m>
                  <m:oMath xmlns:m="http://schemas.openxmlformats.org/officeDocument/2006/math">
                    <m:sSub>
                      <m:sSubPr>
                        <m:ctrlPr>
                          <a:rPr lang="es-CL" sz="2000" i="1">
                            <a:latin typeface="Cambria Math" panose="02040503050406030204" pitchFamily="18" charset="0"/>
                          </a:rPr>
                        </m:ctrlPr>
                      </m:sSubPr>
                      <m:e>
                        <m:r>
                          <a:rPr lang="es-CL" sz="2000" i="1">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33</m:t>
                        </m:r>
                      </m:sub>
                    </m:sSub>
                    <m:sSub>
                      <m:sSubPr>
                        <m:ctrlPr>
                          <a:rPr lang="es-CL" sz="2000" i="1">
                            <a:latin typeface="Cambria Math" panose="02040503050406030204" pitchFamily="18" charset="0"/>
                          </a:rPr>
                        </m:ctrlPr>
                      </m:sSubPr>
                      <m:e>
                        <m:r>
                          <a:rPr lang="es-CL" sz="2000" i="1">
                            <a:latin typeface="Cambria Math" panose="02040503050406030204" pitchFamily="18" charset="0"/>
                          </a:rPr>
                          <m:t>𝑛</m:t>
                        </m:r>
                      </m:e>
                      <m:sub>
                        <m:r>
                          <a:rPr lang="es-CL" sz="2000" b="0" i="1" smtClean="0">
                            <a:latin typeface="Cambria Math" panose="02040503050406030204" pitchFamily="18" charset="0"/>
                          </a:rPr>
                          <m:t>3</m:t>
                        </m:r>
                      </m:sub>
                    </m:sSub>
                    <m:r>
                      <a:rPr lang="es-CL" sz="2000" b="0" i="0" smtClean="0">
                        <a:latin typeface="Cambria Math" panose="02040503050406030204" pitchFamily="18" charset="0"/>
                      </a:rPr>
                      <m:t>=</m:t>
                    </m:r>
                    <m:r>
                      <a:rPr lang="es-CL" sz="2000" b="0" i="1" smtClean="0">
                        <a:latin typeface="Cambria Math" panose="02040503050406030204" pitchFamily="18" charset="0"/>
                      </a:rPr>
                      <m:t>2.8</m:t>
                    </m:r>
                    <m:r>
                      <a:rPr lang="es-CL" sz="2000" b="0" i="1" smtClean="0">
                        <a:latin typeface="Cambria Math" panose="02040503050406030204" pitchFamily="18" charset="0"/>
                        <a:ea typeface="Cambria Math" panose="02040503050406030204" pitchFamily="18" charset="0"/>
                      </a:rPr>
                      <m:t>∙</m:t>
                    </m:r>
                    <m:f>
                      <m:fPr>
                        <m:ctrlPr>
                          <a:rPr lang="es-CL" sz="2000" b="0" i="1" smtClean="0">
                            <a:latin typeface="Cambria Math" panose="02040503050406030204" pitchFamily="18" charset="0"/>
                            <a:ea typeface="Cambria Math" panose="02040503050406030204" pitchFamily="18" charset="0"/>
                          </a:rPr>
                        </m:ctrlPr>
                      </m:fPr>
                      <m:num>
                        <m:r>
                          <a:rPr lang="es-CL" sz="2000" b="0" i="1" smtClean="0">
                            <a:latin typeface="Cambria Math" panose="02040503050406030204" pitchFamily="18" charset="0"/>
                            <a:ea typeface="Cambria Math" panose="02040503050406030204" pitchFamily="18" charset="0"/>
                          </a:rPr>
                          <m:t>1</m:t>
                        </m:r>
                      </m:num>
                      <m:den>
                        <m:r>
                          <a:rPr lang="es-CL" sz="2000" b="0" i="1" smtClean="0">
                            <a:latin typeface="Cambria Math" panose="02040503050406030204" pitchFamily="18" charset="0"/>
                            <a:ea typeface="Cambria Math" panose="02040503050406030204" pitchFamily="18" charset="0"/>
                          </a:rPr>
                          <m:t>2</m:t>
                        </m:r>
                      </m:den>
                    </m:f>
                    <m:r>
                      <a:rPr lang="es-CL" sz="2000" b="0" i="1" smtClean="0">
                        <a:latin typeface="Cambria Math" panose="02040503050406030204" pitchFamily="18" charset="0"/>
                        <a:ea typeface="Cambria Math" panose="02040503050406030204" pitchFamily="18" charset="0"/>
                      </a:rPr>
                      <m:t>=1.4</m:t>
                    </m:r>
                  </m:oMath>
                </a14:m>
                <a:endParaRPr lang="es-CL" sz="2000" b="0" dirty="0">
                  <a:ea typeface="Cambria Math" panose="02040503050406030204" pitchFamily="18" charset="0"/>
                </a:endParaRPr>
              </a:p>
              <a:p>
                <a:pPr marL="0" indent="0">
                  <a:buNone/>
                </a:pPr>
                <a14:m>
                  <m:oMath xmlns:m="http://schemas.openxmlformats.org/officeDocument/2006/math">
                    <m:r>
                      <a:rPr lang="es-CL" sz="2000" b="0" i="1" smtClean="0">
                        <a:latin typeface="Cambria Math" panose="02040503050406030204" pitchFamily="18" charset="0"/>
                        <a:ea typeface="Cambria Math" panose="02040503050406030204" pitchFamily="18" charset="0"/>
                      </a:rPr>
                      <m:t>→</m:t>
                    </m:r>
                    <m:sSubSup>
                      <m:sSubSupPr>
                        <m:ctrlPr>
                          <a:rPr lang="es-CL" sz="2000" b="0" i="1" smtClean="0">
                            <a:latin typeface="Cambria Math" panose="02040503050406030204" pitchFamily="18" charset="0"/>
                            <a:ea typeface="Cambria Math" panose="02040503050406030204" pitchFamily="18" charset="0"/>
                          </a:rPr>
                        </m:ctrlPr>
                      </m:sSubSup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𝑖</m:t>
                        </m:r>
                      </m:sub>
                      <m:sup>
                        <m:r>
                          <a:rPr lang="es-CL" sz="2000" b="0" i="1" smtClean="0">
                            <a:latin typeface="Cambria Math" panose="02040503050406030204" pitchFamily="18" charset="0"/>
                          </a:rPr>
                          <m:t>′</m:t>
                        </m:r>
                      </m:sup>
                    </m:sSubSup>
                  </m:oMath>
                </a14:m>
                <a:r>
                  <a:rPr lang="es-CL" sz="2000" dirty="0">
                    <a:ea typeface="Cambria Math" panose="02040503050406030204" pitchFamily="18" charset="0"/>
                  </a:rPr>
                  <a:t>=(7.071, 4.6, 1.4)</a:t>
                </a:r>
                <a:endParaRPr lang="es-CL" sz="2000" b="0" dirty="0">
                  <a:ea typeface="Cambria Math" panose="02040503050406030204" pitchFamily="18" charset="0"/>
                </a:endParaRPr>
              </a:p>
              <a:p>
                <a:r>
                  <a:rPr lang="es-CL" sz="2000" b="0" dirty="0">
                    <a:ea typeface="Cambria Math" panose="02040503050406030204" pitchFamily="18" charset="0"/>
                  </a:rPr>
                  <a:t>(Más información en II-2)</a:t>
                </a:r>
              </a:p>
              <a:p>
                <a:endParaRPr lang="es-CL" dirty="0"/>
              </a:p>
              <a:p>
                <a:endParaRPr lang="es-CL" dirty="0"/>
              </a:p>
              <a:p>
                <a:endParaRPr lang="es-CL" dirty="0"/>
              </a:p>
            </p:txBody>
          </p:sp>
        </mc:Choice>
        <mc:Fallback>
          <p:sp>
            <p:nvSpPr>
              <p:cNvPr id="3" name="Marcador de contenido 2">
                <a:extLst>
                  <a:ext uri="{FF2B5EF4-FFF2-40B4-BE49-F238E27FC236}">
                    <a16:creationId xmlns:a16="http://schemas.microsoft.com/office/drawing/2014/main" id="{0ACDDC85-91F4-410D-97F9-6B8748F2B0A4}"/>
                  </a:ext>
                </a:extLst>
              </p:cNvPr>
              <p:cNvSpPr>
                <a:spLocks noGrp="1" noRot="1" noChangeAspect="1" noMove="1" noResize="1" noEditPoints="1" noAdjustHandles="1" noChangeArrowheads="1" noChangeShapeType="1" noTextEdit="1"/>
              </p:cNvSpPr>
              <p:nvPr>
                <p:ph idx="1"/>
              </p:nvPr>
            </p:nvSpPr>
            <p:spPr>
              <a:xfrm>
                <a:off x="127000" y="133350"/>
                <a:ext cx="11061700" cy="6572250"/>
              </a:xfrm>
              <a:blipFill>
                <a:blip r:embed="rId2"/>
                <a:stretch>
                  <a:fillRect l="-606" t="-1020"/>
                </a:stretch>
              </a:blipFill>
            </p:spPr>
            <p:txBody>
              <a:bodyPr/>
              <a:lstStyle/>
              <a:p>
                <a:r>
                  <a:rPr lang="es-CL">
                    <a:noFill/>
                  </a:rPr>
                  <a:t> </a:t>
                </a:r>
              </a:p>
            </p:txBody>
          </p:sp>
        </mc:Fallback>
      </mc:AlternateContent>
    </p:spTree>
    <p:extLst>
      <p:ext uri="{BB962C8B-B14F-4D97-AF65-F5344CB8AC3E}">
        <p14:creationId xmlns:p14="http://schemas.microsoft.com/office/powerpoint/2010/main" val="395270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46191A60-6C43-44F6-8E7A-2256B282A7CE}"/>
                  </a:ext>
                </a:extLst>
              </p:cNvPr>
              <p:cNvSpPr>
                <a:spLocks noGrp="1"/>
              </p:cNvSpPr>
              <p:nvPr>
                <p:ph idx="1"/>
              </p:nvPr>
            </p:nvSpPr>
            <p:spPr>
              <a:xfrm>
                <a:off x="355600" y="381000"/>
                <a:ext cx="10693400" cy="6248400"/>
              </a:xfrm>
            </p:spPr>
            <p:txBody>
              <a:bodyPr>
                <a:noAutofit/>
              </a:bodyPr>
              <a:lstStyle/>
              <a:p>
                <a:pPr marL="0" indent="0">
                  <a:buNone/>
                </a:pPr>
                <a:r>
                  <a:rPr lang="es-CL" sz="2000" dirty="0"/>
                  <a:t>Ahora calcularemos la componente de corte y tangencial del vector </a:t>
                </a:r>
                <a14:m>
                  <m:oMath xmlns:m="http://schemas.openxmlformats.org/officeDocument/2006/math">
                    <m:sSubSup>
                      <m:sSubSupPr>
                        <m:ctrlPr>
                          <a:rPr lang="es-CL" sz="2000" b="0" i="1" smtClean="0">
                            <a:latin typeface="Cambria Math" panose="02040503050406030204" pitchFamily="18" charset="0"/>
                            <a:ea typeface="Cambria Math" panose="02040503050406030204" pitchFamily="18" charset="0"/>
                          </a:rPr>
                        </m:ctrlPr>
                      </m:sSubSup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𝑖</m:t>
                        </m:r>
                      </m:sub>
                      <m:sup>
                        <m:r>
                          <a:rPr lang="es-CL" sz="2000" b="0" i="1" smtClean="0">
                            <a:latin typeface="Cambria Math" panose="02040503050406030204" pitchFamily="18" charset="0"/>
                          </a:rPr>
                          <m:t>′</m:t>
                        </m:r>
                      </m:sup>
                    </m:sSubSup>
                  </m:oMath>
                </a14:m>
                <a:r>
                  <a:rPr lang="es-CL" sz="2000" dirty="0"/>
                  <a:t> como sigue:</a:t>
                </a:r>
              </a:p>
              <a:p>
                <a:pPr marL="0" indent="0">
                  <a:buNone/>
                </a:pPr>
                <a:r>
                  <a:rPr lang="es-CL" sz="2000" dirty="0"/>
                  <a:t>Para la componente normal tenemos que:</a:t>
                </a:r>
              </a:p>
              <a:p>
                <a:pPr marL="0" indent="0">
                  <a:buNone/>
                </a:pPr>
                <a:endParaRPr lang="es-CL" sz="2000" dirty="0"/>
              </a:p>
              <a:p>
                <a:pPr marL="0" indent="0">
                  <a:buNone/>
                </a:pPr>
                <a14:m>
                  <m:oMathPara xmlns:m="http://schemas.openxmlformats.org/officeDocument/2006/math">
                    <m:oMathParaPr>
                      <m:jc m:val="centerGroup"/>
                    </m:oMathParaPr>
                    <m:oMath xmlns:m="http://schemas.openxmlformats.org/officeDocument/2006/math">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𝑁</m:t>
                          </m:r>
                        </m:sub>
                      </m:sSub>
                      <m:r>
                        <a:rPr lang="es-CL" sz="2000" b="0" i="1" smtClean="0">
                          <a:latin typeface="Cambria Math" panose="02040503050406030204" pitchFamily="18" charset="0"/>
                        </a:rPr>
                        <m:t>=</m:t>
                      </m:r>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𝑗𝑖</m:t>
                          </m:r>
                        </m:sub>
                      </m:sSub>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𝑛</m:t>
                          </m:r>
                        </m:e>
                        <m:sub>
                          <m:r>
                            <a:rPr lang="es-CL" sz="2000" b="0" i="1" smtClean="0">
                              <a:latin typeface="Cambria Math" panose="02040503050406030204" pitchFamily="18" charset="0"/>
                            </a:rPr>
                            <m:t>𝑗</m:t>
                          </m:r>
                        </m:sub>
                      </m:sSub>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𝑛</m:t>
                          </m:r>
                        </m:e>
                        <m:sub>
                          <m:r>
                            <a:rPr lang="es-CL" sz="2000" b="0" i="1" smtClean="0">
                              <a:latin typeface="Cambria Math" panose="02040503050406030204" pitchFamily="18" charset="0"/>
                            </a:rPr>
                            <m:t>𝑖</m:t>
                          </m:r>
                        </m:sub>
                      </m:sSub>
                      <m:r>
                        <a:rPr lang="es-CL" sz="2000" b="0" i="1" smtClean="0">
                          <a:latin typeface="Cambria Math" panose="02040503050406030204" pitchFamily="18" charset="0"/>
                        </a:rPr>
                        <m:t>=</m:t>
                      </m:r>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11</m:t>
                          </m:r>
                        </m:sub>
                      </m:sSub>
                      <m:sSubSup>
                        <m:sSubSupPr>
                          <m:ctrlPr>
                            <a:rPr lang="es-CL" sz="2000" b="0" i="1" smtClean="0">
                              <a:latin typeface="Cambria Math" panose="02040503050406030204" pitchFamily="18" charset="0"/>
                            </a:rPr>
                          </m:ctrlPr>
                        </m:sSubSupPr>
                        <m:e>
                          <m:r>
                            <a:rPr lang="es-CL" sz="2000" b="0" i="1" smtClean="0">
                              <a:latin typeface="Cambria Math" panose="02040503050406030204" pitchFamily="18" charset="0"/>
                            </a:rPr>
                            <m:t>𝑛</m:t>
                          </m:r>
                        </m:e>
                        <m:sub>
                          <m:r>
                            <a:rPr lang="es-CL" sz="2000" b="0" i="1" smtClean="0">
                              <a:latin typeface="Cambria Math" panose="02040503050406030204" pitchFamily="18" charset="0"/>
                            </a:rPr>
                            <m:t>1</m:t>
                          </m:r>
                        </m:sub>
                        <m:sup>
                          <m:r>
                            <a:rPr lang="es-CL" sz="2000" b="0" i="1" smtClean="0">
                              <a:latin typeface="Cambria Math" panose="02040503050406030204" pitchFamily="18" charset="0"/>
                            </a:rPr>
                            <m:t>2</m:t>
                          </m:r>
                        </m:sup>
                      </m:sSubSup>
                      <m:r>
                        <a:rPr lang="es-CL" sz="2000" b="0" i="1" smtClean="0">
                          <a:latin typeface="Cambria Math" panose="02040503050406030204" pitchFamily="18" charset="0"/>
                        </a:rPr>
                        <m:t>+</m:t>
                      </m:r>
                      <m:sSub>
                        <m:sSubPr>
                          <m:ctrlPr>
                            <a:rPr lang="es-CL" sz="2000" i="1">
                              <a:latin typeface="Cambria Math" panose="02040503050406030204" pitchFamily="18" charset="0"/>
                            </a:rPr>
                          </m:ctrlPr>
                        </m:sSubPr>
                        <m:e>
                          <m:r>
                            <a:rPr lang="es-CL" sz="2000" i="1">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22</m:t>
                          </m:r>
                        </m:sub>
                      </m:sSub>
                      <m:sSubSup>
                        <m:sSubSupPr>
                          <m:ctrlPr>
                            <a:rPr lang="es-CL" sz="2000" i="1">
                              <a:latin typeface="Cambria Math" panose="02040503050406030204" pitchFamily="18" charset="0"/>
                            </a:rPr>
                          </m:ctrlPr>
                        </m:sSubSupPr>
                        <m:e>
                          <m:r>
                            <a:rPr lang="es-CL" sz="2000" b="0" i="1" smtClean="0">
                              <a:latin typeface="Cambria Math" panose="02040503050406030204" pitchFamily="18" charset="0"/>
                            </a:rPr>
                            <m:t>𝑛</m:t>
                          </m:r>
                        </m:e>
                        <m:sub>
                          <m:r>
                            <a:rPr lang="es-CL" sz="2000" b="0" i="1" smtClean="0">
                              <a:latin typeface="Cambria Math" panose="02040503050406030204" pitchFamily="18" charset="0"/>
                            </a:rPr>
                            <m:t>2</m:t>
                          </m:r>
                        </m:sub>
                        <m:sup>
                          <m:r>
                            <a:rPr lang="es-CL" sz="2000" b="0" i="1" smtClean="0">
                              <a:latin typeface="Cambria Math" panose="02040503050406030204" pitchFamily="18" charset="0"/>
                            </a:rPr>
                            <m:t>2</m:t>
                          </m:r>
                        </m:sup>
                      </m:sSubSup>
                      <m:r>
                        <a:rPr lang="es-CL" sz="2000" b="0" i="1" smtClean="0">
                          <a:latin typeface="Cambria Math" panose="02040503050406030204" pitchFamily="18" charset="0"/>
                        </a:rPr>
                        <m:t>+</m:t>
                      </m:r>
                      <m:sSub>
                        <m:sSubPr>
                          <m:ctrlPr>
                            <a:rPr lang="es-CL" sz="2000" i="1">
                              <a:latin typeface="Cambria Math" panose="02040503050406030204" pitchFamily="18" charset="0"/>
                            </a:rPr>
                          </m:ctrlPr>
                        </m:sSubPr>
                        <m:e>
                          <m:r>
                            <a:rPr lang="es-CL" sz="2000" i="1">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33</m:t>
                          </m:r>
                        </m:sub>
                      </m:sSub>
                      <m:sSubSup>
                        <m:sSubSupPr>
                          <m:ctrlPr>
                            <a:rPr lang="es-CL" sz="2000" i="1">
                              <a:latin typeface="Cambria Math" panose="02040503050406030204" pitchFamily="18" charset="0"/>
                            </a:rPr>
                          </m:ctrlPr>
                        </m:sSubSupPr>
                        <m:e>
                          <m:r>
                            <a:rPr lang="es-CL" sz="2000" b="0" i="1" smtClean="0">
                              <a:latin typeface="Cambria Math" panose="02040503050406030204" pitchFamily="18" charset="0"/>
                            </a:rPr>
                            <m:t>𝑛</m:t>
                          </m:r>
                        </m:e>
                        <m:sub>
                          <m:r>
                            <a:rPr lang="es-CL" sz="2000" b="0" i="1" smtClean="0">
                              <a:latin typeface="Cambria Math" panose="02040503050406030204" pitchFamily="18" charset="0"/>
                            </a:rPr>
                            <m:t>3</m:t>
                          </m:r>
                        </m:sub>
                        <m:sup>
                          <m:r>
                            <a:rPr lang="es-CL" sz="2000" b="0" i="1" smtClean="0">
                              <a:latin typeface="Cambria Math" panose="02040503050406030204" pitchFamily="18" charset="0"/>
                            </a:rPr>
                            <m:t>2</m:t>
                          </m:r>
                        </m:sup>
                      </m:sSubSup>
                      <m:r>
                        <a:rPr lang="es-CL" sz="2000" b="0" i="1" smtClean="0">
                          <a:latin typeface="Cambria Math" panose="02040503050406030204" pitchFamily="18" charset="0"/>
                        </a:rPr>
                        <m:t>=</m:t>
                      </m:r>
                    </m:oMath>
                  </m:oMathPara>
                </a14:m>
                <a:endParaRPr lang="es-CL" sz="2000" b="0" dirty="0"/>
              </a:p>
              <a:p>
                <a:pPr marL="0" indent="0">
                  <a:buNone/>
                </a:pPr>
                <a14:m>
                  <m:oMathPara xmlns:m="http://schemas.openxmlformats.org/officeDocument/2006/math">
                    <m:oMathParaPr>
                      <m:jc m:val="centerGroup"/>
                    </m:oMathParaPr>
                    <m:oMath xmlns:m="http://schemas.openxmlformats.org/officeDocument/2006/math">
                      <m:sSub>
                        <m:sSubPr>
                          <m:ctrlPr>
                            <a:rPr lang="es-CL" sz="2000" i="1" smtClean="0">
                              <a:latin typeface="Cambria Math" panose="02040503050406030204" pitchFamily="18" charset="0"/>
                            </a:rPr>
                          </m:ctrlPr>
                        </m:sSub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𝑁</m:t>
                          </m:r>
                        </m:sub>
                      </m:sSub>
                      <m:r>
                        <a:rPr lang="es-CL" sz="2000" b="0" i="1" smtClean="0">
                          <a:latin typeface="Cambria Math" panose="02040503050406030204" pitchFamily="18" charset="0"/>
                        </a:rPr>
                        <m:t>=10</m:t>
                      </m:r>
                      <m:sSup>
                        <m:sSupPr>
                          <m:ctrlPr>
                            <a:rPr lang="es-CL" sz="2000" b="0" i="1" smtClean="0">
                              <a:latin typeface="Cambria Math" panose="02040503050406030204" pitchFamily="18" charset="0"/>
                            </a:rPr>
                          </m:ctrlPr>
                        </m:sSupPr>
                        <m:e>
                          <m:d>
                            <m:dPr>
                              <m:ctrlPr>
                                <a:rPr lang="es-CL" sz="2000" b="0" i="1" smtClean="0">
                                  <a:latin typeface="Cambria Math" panose="02040503050406030204" pitchFamily="18" charset="0"/>
                                </a:rPr>
                              </m:ctrlPr>
                            </m:dPr>
                            <m:e>
                              <m:f>
                                <m:fPr>
                                  <m:ctrlPr>
                                    <a:rPr lang="es-CL" sz="2000" b="0" i="1" smtClean="0">
                                      <a:latin typeface="Cambria Math" panose="02040503050406030204" pitchFamily="18" charset="0"/>
                                    </a:rPr>
                                  </m:ctrlPr>
                                </m:fPr>
                                <m:num>
                                  <m:r>
                                    <a:rPr lang="es-CL" sz="2000" b="0" i="1" smtClean="0">
                                      <a:latin typeface="Cambria Math" panose="02040503050406030204" pitchFamily="18" charset="0"/>
                                    </a:rPr>
                                    <m:t>1</m:t>
                                  </m:r>
                                </m:num>
                                <m:den>
                                  <m:r>
                                    <a:rPr lang="es-CL" sz="2000" b="0" i="1" smtClean="0">
                                      <a:latin typeface="Cambria Math" panose="02040503050406030204" pitchFamily="18" charset="0"/>
                                      <a:ea typeface="Cambria Math" panose="02040503050406030204" pitchFamily="18" charset="0"/>
                                    </a:rPr>
                                    <m:t>√2</m:t>
                                  </m:r>
                                </m:den>
                              </m:f>
                            </m:e>
                          </m:d>
                        </m:e>
                        <m:sup>
                          <m:r>
                            <a:rPr lang="es-CL" sz="2000" b="0" i="1" smtClean="0">
                              <a:latin typeface="Cambria Math" panose="02040503050406030204" pitchFamily="18" charset="0"/>
                            </a:rPr>
                            <m:t>2</m:t>
                          </m:r>
                        </m:sup>
                      </m:sSup>
                      <m:r>
                        <a:rPr lang="es-CL" sz="2000" b="0" i="1" smtClean="0">
                          <a:latin typeface="Cambria Math" panose="02040503050406030204" pitchFamily="18" charset="0"/>
                        </a:rPr>
                        <m:t>+9.2</m:t>
                      </m:r>
                      <m:sSup>
                        <m:sSupPr>
                          <m:ctrlPr>
                            <a:rPr lang="es-CL" sz="2000" i="1">
                              <a:latin typeface="Cambria Math" panose="02040503050406030204" pitchFamily="18" charset="0"/>
                            </a:rPr>
                          </m:ctrlPr>
                        </m:sSupPr>
                        <m:e>
                          <m:d>
                            <m:dPr>
                              <m:ctrlPr>
                                <a:rPr lang="es-CL" sz="2000" i="1">
                                  <a:latin typeface="Cambria Math" panose="02040503050406030204" pitchFamily="18" charset="0"/>
                                </a:rPr>
                              </m:ctrlPr>
                            </m:dPr>
                            <m:e>
                              <m:f>
                                <m:fPr>
                                  <m:ctrlPr>
                                    <a:rPr lang="es-CL" sz="2000" i="1">
                                      <a:latin typeface="Cambria Math" panose="02040503050406030204" pitchFamily="18" charset="0"/>
                                    </a:rPr>
                                  </m:ctrlPr>
                                </m:fPr>
                                <m:num>
                                  <m:r>
                                    <a:rPr lang="es-CL" sz="2000" i="1">
                                      <a:latin typeface="Cambria Math" panose="02040503050406030204" pitchFamily="18" charset="0"/>
                                    </a:rPr>
                                    <m:t>1</m:t>
                                  </m:r>
                                </m:num>
                                <m:den>
                                  <m:r>
                                    <a:rPr lang="es-CL" sz="2000" b="0" i="1" smtClean="0">
                                      <a:latin typeface="Cambria Math" panose="02040503050406030204" pitchFamily="18" charset="0"/>
                                    </a:rPr>
                                    <m:t>2</m:t>
                                  </m:r>
                                </m:den>
                              </m:f>
                            </m:e>
                          </m:d>
                        </m:e>
                        <m:sup>
                          <m:r>
                            <a:rPr lang="es-CL" sz="2000" b="0" i="1" smtClean="0">
                              <a:latin typeface="Cambria Math" panose="02040503050406030204" pitchFamily="18" charset="0"/>
                            </a:rPr>
                            <m:t>2</m:t>
                          </m:r>
                        </m:sup>
                      </m:sSup>
                      <m:r>
                        <a:rPr lang="es-CL" sz="2000" b="0" i="1" smtClean="0">
                          <a:latin typeface="Cambria Math" panose="02040503050406030204" pitchFamily="18" charset="0"/>
                        </a:rPr>
                        <m:t>+2.8</m:t>
                      </m:r>
                      <m:sSup>
                        <m:sSupPr>
                          <m:ctrlPr>
                            <a:rPr lang="es-CL" sz="2000" i="1">
                              <a:latin typeface="Cambria Math" panose="02040503050406030204" pitchFamily="18" charset="0"/>
                            </a:rPr>
                          </m:ctrlPr>
                        </m:sSupPr>
                        <m:e>
                          <m:d>
                            <m:dPr>
                              <m:ctrlPr>
                                <a:rPr lang="es-CL" sz="2000" i="1">
                                  <a:latin typeface="Cambria Math" panose="02040503050406030204" pitchFamily="18" charset="0"/>
                                </a:rPr>
                              </m:ctrlPr>
                            </m:dPr>
                            <m:e>
                              <m:f>
                                <m:fPr>
                                  <m:ctrlPr>
                                    <a:rPr lang="es-CL" sz="2000" i="1">
                                      <a:latin typeface="Cambria Math" panose="02040503050406030204" pitchFamily="18" charset="0"/>
                                    </a:rPr>
                                  </m:ctrlPr>
                                </m:fPr>
                                <m:num>
                                  <m:r>
                                    <a:rPr lang="es-CL" sz="2000" i="1">
                                      <a:latin typeface="Cambria Math" panose="02040503050406030204" pitchFamily="18" charset="0"/>
                                    </a:rPr>
                                    <m:t>1</m:t>
                                  </m:r>
                                </m:num>
                                <m:den>
                                  <m:r>
                                    <a:rPr lang="es-CL" sz="2000" b="0" i="1" smtClean="0">
                                      <a:latin typeface="Cambria Math" panose="02040503050406030204" pitchFamily="18" charset="0"/>
                                    </a:rPr>
                                    <m:t>2</m:t>
                                  </m:r>
                                </m:den>
                              </m:f>
                            </m:e>
                          </m:d>
                        </m:e>
                        <m:sup>
                          <m:r>
                            <a:rPr lang="es-CL" sz="2000" b="0" i="1" smtClean="0">
                              <a:latin typeface="Cambria Math" panose="02040503050406030204" pitchFamily="18" charset="0"/>
                            </a:rPr>
                            <m:t>2</m:t>
                          </m:r>
                        </m:sup>
                      </m:sSup>
                    </m:oMath>
                  </m:oMathPara>
                </a14:m>
                <a:endParaRPr lang="es-CL" sz="2000" dirty="0"/>
              </a:p>
              <a:p>
                <a:pPr marL="0" indent="0">
                  <a:buNone/>
                </a:pPr>
                <a14:m>
                  <m:oMathPara xmlns:m="http://schemas.openxmlformats.org/officeDocument/2006/math">
                    <m:oMathParaPr>
                      <m:jc m:val="centerGroup"/>
                    </m:oMathParaPr>
                    <m:oMath xmlns:m="http://schemas.openxmlformats.org/officeDocument/2006/math">
                      <m:sSub>
                        <m:sSubPr>
                          <m:ctrlPr>
                            <a:rPr lang="es-CL" sz="2000" i="1" smtClean="0">
                              <a:latin typeface="Cambria Math" panose="02040503050406030204" pitchFamily="18" charset="0"/>
                            </a:rPr>
                          </m:ctrlPr>
                        </m:sSub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𝑁</m:t>
                          </m:r>
                        </m:sub>
                      </m:sSub>
                      <m:r>
                        <a:rPr lang="es-CL" sz="2000" b="0" i="0" smtClean="0">
                          <a:latin typeface="Cambria Math" panose="02040503050406030204" pitchFamily="18" charset="0"/>
                        </a:rPr>
                        <m:t>=8</m:t>
                      </m:r>
                      <m:f>
                        <m:fPr>
                          <m:type m:val="skw"/>
                          <m:ctrlPr>
                            <a:rPr lang="es-CL" sz="2000" b="0" i="1" smtClean="0">
                              <a:latin typeface="Cambria Math" panose="02040503050406030204" pitchFamily="18" charset="0"/>
                            </a:rPr>
                          </m:ctrlPr>
                        </m:fPr>
                        <m:num>
                          <m:r>
                            <a:rPr lang="es-CL" sz="2000" b="0" i="1" smtClean="0">
                              <a:latin typeface="Cambria Math" panose="02040503050406030204" pitchFamily="18" charset="0"/>
                            </a:rPr>
                            <m:t>𝑘𝑔</m:t>
                          </m:r>
                        </m:num>
                        <m:den>
                          <m:sSup>
                            <m:sSupPr>
                              <m:ctrlPr>
                                <a:rPr lang="es-CL" sz="2000" b="0" i="1" smtClean="0">
                                  <a:latin typeface="Cambria Math" panose="02040503050406030204" pitchFamily="18" charset="0"/>
                                </a:rPr>
                              </m:ctrlPr>
                            </m:sSupPr>
                            <m:e>
                              <m:r>
                                <a:rPr lang="es-CL" sz="2000" b="0" i="1" smtClean="0">
                                  <a:latin typeface="Cambria Math" panose="02040503050406030204" pitchFamily="18" charset="0"/>
                                </a:rPr>
                                <m:t>𝑚𝑚</m:t>
                              </m:r>
                            </m:e>
                            <m:sup>
                              <m:r>
                                <a:rPr lang="es-CL" sz="2000" b="0" i="1" smtClean="0">
                                  <a:latin typeface="Cambria Math" panose="02040503050406030204" pitchFamily="18" charset="0"/>
                                </a:rPr>
                                <m:t>2</m:t>
                              </m:r>
                            </m:sup>
                          </m:sSup>
                        </m:den>
                      </m:f>
                    </m:oMath>
                  </m:oMathPara>
                </a14:m>
                <a:endParaRPr lang="es-CL" sz="2000" dirty="0"/>
              </a:p>
              <a:p>
                <a:pPr marL="0" indent="0">
                  <a:buNone/>
                </a:pPr>
                <a:r>
                  <a:rPr lang="es-CL" sz="2000" dirty="0"/>
                  <a:t> </a:t>
                </a:r>
              </a:p>
              <a:p>
                <a:pPr marL="0" indent="0">
                  <a:buNone/>
                </a:pPr>
                <a:r>
                  <a:rPr lang="es-CL" sz="2000" dirty="0"/>
                  <a:t>Para la componente de corte</a:t>
                </a:r>
              </a:p>
              <a:p>
                <a:pPr marL="0" indent="0">
                  <a:buNone/>
                </a:pPr>
                <a14:m>
                  <m:oMathPara xmlns:m="http://schemas.openxmlformats.org/officeDocument/2006/math">
                    <m:oMathParaPr>
                      <m:jc m:val="centerGroup"/>
                    </m:oMathParaPr>
                    <m:oMath xmlns:m="http://schemas.openxmlformats.org/officeDocument/2006/math">
                      <m:r>
                        <a:rPr lang="es-CL" sz="2000" i="1" smtClean="0">
                          <a:latin typeface="Cambria Math" panose="02040503050406030204" pitchFamily="18" charset="0"/>
                          <a:ea typeface="Cambria Math" panose="02040503050406030204" pitchFamily="18" charset="0"/>
                        </a:rPr>
                        <m:t>𝜏</m:t>
                      </m:r>
                      <m:r>
                        <a:rPr lang="es-CL" sz="2000" b="0" i="1" smtClean="0">
                          <a:latin typeface="Cambria Math" panose="02040503050406030204" pitchFamily="18" charset="0"/>
                          <a:ea typeface="Cambria Math" panose="02040503050406030204" pitchFamily="18" charset="0"/>
                        </a:rPr>
                        <m:t>=</m:t>
                      </m:r>
                      <m:rad>
                        <m:radPr>
                          <m:degHide m:val="on"/>
                          <m:ctrlPr>
                            <a:rPr lang="es-CL" sz="2000" b="0" i="1" smtClean="0">
                              <a:latin typeface="Cambria Math" panose="02040503050406030204" pitchFamily="18" charset="0"/>
                              <a:ea typeface="Cambria Math" panose="02040503050406030204" pitchFamily="18" charset="0"/>
                            </a:rPr>
                          </m:ctrlPr>
                        </m:radPr>
                        <m:deg/>
                        <m:e>
                          <m:sSubSup>
                            <m:sSubSupPr>
                              <m:ctrlPr>
                                <a:rPr lang="es-CL" sz="2000" b="0" i="1" smtClean="0">
                                  <a:latin typeface="Cambria Math" panose="02040503050406030204" pitchFamily="18" charset="0"/>
                                  <a:ea typeface="Cambria Math" panose="02040503050406030204" pitchFamily="18" charset="0"/>
                                </a:rPr>
                              </m:ctrlPr>
                            </m:sSubSupPr>
                            <m:e>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𝑖</m:t>
                              </m:r>
                            </m:sub>
                            <m:sup>
                              <m:r>
                                <a:rPr lang="es-CL" sz="2000" b="0" i="1" smtClean="0">
                                  <a:latin typeface="Cambria Math" panose="02040503050406030204" pitchFamily="18" charset="0"/>
                                  <a:ea typeface="Cambria Math" panose="02040503050406030204" pitchFamily="18" charset="0"/>
                                </a:rPr>
                                <m:t>′2</m:t>
                              </m:r>
                            </m:sup>
                          </m:sSubSup>
                          <m:r>
                            <a:rPr lang="es-CL" sz="2000" b="0" i="1" smtClean="0">
                              <a:latin typeface="Cambria Math" panose="02040503050406030204" pitchFamily="18" charset="0"/>
                              <a:ea typeface="Cambria Math" panose="02040503050406030204" pitchFamily="18" charset="0"/>
                            </a:rPr>
                            <m:t>−</m:t>
                          </m:r>
                          <m:sSubSup>
                            <m:sSubSupPr>
                              <m:ctrlPr>
                                <a:rPr lang="es-CL" sz="2000" b="0" i="1" smtClean="0">
                                  <a:latin typeface="Cambria Math" panose="02040503050406030204" pitchFamily="18" charset="0"/>
                                  <a:ea typeface="Cambria Math" panose="02040503050406030204" pitchFamily="18" charset="0"/>
                                </a:rPr>
                              </m:ctrlPr>
                            </m:sSubSupPr>
                            <m:e>
                              <m:r>
                                <a:rPr lang="es-CL" sz="2000" b="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ea typeface="Cambria Math" panose="02040503050406030204" pitchFamily="18" charset="0"/>
                                </a:rPr>
                                <m:t>𝑁</m:t>
                              </m:r>
                            </m:sub>
                            <m:sup>
                              <m:r>
                                <a:rPr lang="es-CL" sz="2000" b="0" i="1" smtClean="0">
                                  <a:latin typeface="Cambria Math" panose="02040503050406030204" pitchFamily="18" charset="0"/>
                                  <a:ea typeface="Cambria Math" panose="02040503050406030204" pitchFamily="18" charset="0"/>
                                </a:rPr>
                                <m:t>2</m:t>
                              </m:r>
                            </m:sup>
                          </m:sSubSup>
                        </m:e>
                      </m:rad>
                      <m:r>
                        <a:rPr lang="es-CL" sz="2000" b="0" i="1" smtClean="0">
                          <a:latin typeface="Cambria Math" panose="02040503050406030204" pitchFamily="18" charset="0"/>
                          <a:ea typeface="Cambria Math" panose="02040503050406030204" pitchFamily="18" charset="0"/>
                        </a:rPr>
                        <m:t>=</m:t>
                      </m:r>
                      <m:rad>
                        <m:radPr>
                          <m:degHide m:val="on"/>
                          <m:ctrlPr>
                            <a:rPr lang="es-CL" sz="2000" b="0" i="1" smtClean="0">
                              <a:latin typeface="Cambria Math" panose="02040503050406030204" pitchFamily="18" charset="0"/>
                              <a:ea typeface="Cambria Math" panose="02040503050406030204" pitchFamily="18" charset="0"/>
                            </a:rPr>
                          </m:ctrlPr>
                        </m:radPr>
                        <m:deg/>
                        <m:e>
                          <m:sSup>
                            <m:sSupPr>
                              <m:ctrlPr>
                                <a:rPr lang="es-CL" sz="2000" b="0" i="1" smtClean="0">
                                  <a:latin typeface="Cambria Math" panose="02040503050406030204" pitchFamily="18" charset="0"/>
                                  <a:ea typeface="Cambria Math" panose="02040503050406030204" pitchFamily="18" charset="0"/>
                                </a:rPr>
                              </m:ctrlPr>
                            </m:sSupPr>
                            <m:e>
                              <m:r>
                                <a:rPr lang="es-CL" sz="2000" b="0" i="1" smtClean="0">
                                  <a:latin typeface="Cambria Math" panose="02040503050406030204" pitchFamily="18" charset="0"/>
                                  <a:ea typeface="Cambria Math" panose="02040503050406030204" pitchFamily="18" charset="0"/>
                                </a:rPr>
                                <m:t>7.07</m:t>
                              </m:r>
                            </m:e>
                            <m:sup>
                              <m:r>
                                <a:rPr lang="es-CL" sz="2000" b="0" i="1" smtClean="0">
                                  <a:latin typeface="Cambria Math" panose="02040503050406030204" pitchFamily="18" charset="0"/>
                                  <a:ea typeface="Cambria Math" panose="02040503050406030204" pitchFamily="18" charset="0"/>
                                </a:rPr>
                                <m:t>2</m:t>
                              </m:r>
                            </m:sup>
                          </m:sSup>
                          <m:r>
                            <a:rPr lang="es-CL" sz="2000" b="0" i="1" smtClean="0">
                              <a:latin typeface="Cambria Math" panose="02040503050406030204" pitchFamily="18" charset="0"/>
                              <a:ea typeface="Cambria Math" panose="02040503050406030204" pitchFamily="18" charset="0"/>
                            </a:rPr>
                            <m:t>+</m:t>
                          </m:r>
                          <m:sSup>
                            <m:sSupPr>
                              <m:ctrlPr>
                                <a:rPr lang="es-CL" sz="2000" b="0" i="1" smtClean="0">
                                  <a:latin typeface="Cambria Math" panose="02040503050406030204" pitchFamily="18" charset="0"/>
                                  <a:ea typeface="Cambria Math" panose="02040503050406030204" pitchFamily="18" charset="0"/>
                                </a:rPr>
                              </m:ctrlPr>
                            </m:sSupPr>
                            <m:e>
                              <m:r>
                                <a:rPr lang="es-CL" sz="2000" b="0" i="1" smtClean="0">
                                  <a:latin typeface="Cambria Math" panose="02040503050406030204" pitchFamily="18" charset="0"/>
                                  <a:ea typeface="Cambria Math" panose="02040503050406030204" pitchFamily="18" charset="0"/>
                                </a:rPr>
                                <m:t>4.6</m:t>
                              </m:r>
                            </m:e>
                            <m:sup>
                              <m:r>
                                <a:rPr lang="es-CL" sz="2000" b="0" i="1" smtClean="0">
                                  <a:latin typeface="Cambria Math" panose="02040503050406030204" pitchFamily="18" charset="0"/>
                                  <a:ea typeface="Cambria Math" panose="02040503050406030204" pitchFamily="18" charset="0"/>
                                </a:rPr>
                                <m:t>2</m:t>
                              </m:r>
                            </m:sup>
                          </m:sSup>
                          <m:r>
                            <a:rPr lang="es-CL" sz="2000" b="0" i="1" smtClean="0">
                              <a:latin typeface="Cambria Math" panose="02040503050406030204" pitchFamily="18" charset="0"/>
                              <a:ea typeface="Cambria Math" panose="02040503050406030204" pitchFamily="18" charset="0"/>
                            </a:rPr>
                            <m:t>+</m:t>
                          </m:r>
                          <m:sSup>
                            <m:sSupPr>
                              <m:ctrlPr>
                                <a:rPr lang="es-CL" sz="2000" b="0" i="1" smtClean="0">
                                  <a:latin typeface="Cambria Math" panose="02040503050406030204" pitchFamily="18" charset="0"/>
                                  <a:ea typeface="Cambria Math" panose="02040503050406030204" pitchFamily="18" charset="0"/>
                                </a:rPr>
                              </m:ctrlPr>
                            </m:sSupPr>
                            <m:e>
                              <m:r>
                                <a:rPr lang="es-CL" sz="2000" b="0" i="1" smtClean="0">
                                  <a:latin typeface="Cambria Math" panose="02040503050406030204" pitchFamily="18" charset="0"/>
                                  <a:ea typeface="Cambria Math" panose="02040503050406030204" pitchFamily="18" charset="0"/>
                                </a:rPr>
                                <m:t>1.4</m:t>
                              </m:r>
                            </m:e>
                            <m:sup>
                              <m:r>
                                <a:rPr lang="es-CL" sz="2000" b="0" i="1" smtClean="0">
                                  <a:latin typeface="Cambria Math" panose="02040503050406030204" pitchFamily="18" charset="0"/>
                                  <a:ea typeface="Cambria Math" panose="02040503050406030204" pitchFamily="18" charset="0"/>
                                </a:rPr>
                                <m:t>2</m:t>
                              </m:r>
                            </m:sup>
                          </m:sSup>
                          <m:r>
                            <a:rPr lang="es-CL" sz="2000" b="0" i="1" smtClean="0">
                              <a:latin typeface="Cambria Math" panose="02040503050406030204" pitchFamily="18" charset="0"/>
                              <a:ea typeface="Cambria Math" panose="02040503050406030204" pitchFamily="18" charset="0"/>
                            </a:rPr>
                            <m:t>−</m:t>
                          </m:r>
                          <m:sSup>
                            <m:sSupPr>
                              <m:ctrlPr>
                                <a:rPr lang="es-CL" sz="2000" b="0" i="1" smtClean="0">
                                  <a:latin typeface="Cambria Math" panose="02040503050406030204" pitchFamily="18" charset="0"/>
                                  <a:ea typeface="Cambria Math" panose="02040503050406030204" pitchFamily="18" charset="0"/>
                                </a:rPr>
                              </m:ctrlPr>
                            </m:sSupPr>
                            <m:e>
                              <m:r>
                                <a:rPr lang="es-CL" sz="2000" b="0" i="1" smtClean="0">
                                  <a:latin typeface="Cambria Math" panose="02040503050406030204" pitchFamily="18" charset="0"/>
                                  <a:ea typeface="Cambria Math" panose="02040503050406030204" pitchFamily="18" charset="0"/>
                                </a:rPr>
                                <m:t>8</m:t>
                              </m:r>
                            </m:e>
                            <m:sup>
                              <m:r>
                                <a:rPr lang="es-CL" sz="2000" b="0" i="1" smtClean="0">
                                  <a:latin typeface="Cambria Math" panose="02040503050406030204" pitchFamily="18" charset="0"/>
                                  <a:ea typeface="Cambria Math" panose="02040503050406030204" pitchFamily="18" charset="0"/>
                                </a:rPr>
                                <m:t>2</m:t>
                              </m:r>
                            </m:sup>
                          </m:sSup>
                        </m:e>
                      </m:rad>
                    </m:oMath>
                  </m:oMathPara>
                </a14:m>
                <a:endParaRPr lang="es-CL" sz="2000" dirty="0"/>
              </a:p>
              <a:p>
                <a:pPr marL="0" indent="0">
                  <a:buNone/>
                </a:pPr>
                <a14:m>
                  <m:oMathPara xmlns:m="http://schemas.openxmlformats.org/officeDocument/2006/math">
                    <m:oMathParaPr>
                      <m:jc m:val="centerGroup"/>
                    </m:oMathParaPr>
                    <m:oMath xmlns:m="http://schemas.openxmlformats.org/officeDocument/2006/math">
                      <m:r>
                        <a:rPr lang="es-CL" sz="2000" i="1" smtClean="0">
                          <a:latin typeface="Cambria Math" panose="02040503050406030204" pitchFamily="18" charset="0"/>
                          <a:ea typeface="Cambria Math" panose="02040503050406030204" pitchFamily="18" charset="0"/>
                        </a:rPr>
                        <m:t>𝜏</m:t>
                      </m:r>
                      <m:r>
                        <a:rPr lang="es-CL" sz="2000" b="0" i="1" smtClean="0">
                          <a:latin typeface="Cambria Math" panose="02040503050406030204" pitchFamily="18" charset="0"/>
                          <a:ea typeface="Cambria Math" panose="02040503050406030204" pitchFamily="18" charset="0"/>
                        </a:rPr>
                        <m:t>=</m:t>
                      </m:r>
                      <m:r>
                        <a:rPr lang="es-CL" sz="2000" b="0" i="0" smtClean="0">
                          <a:latin typeface="Cambria Math" panose="02040503050406030204" pitchFamily="18" charset="0"/>
                          <a:ea typeface="Cambria Math" panose="02040503050406030204" pitchFamily="18" charset="0"/>
                        </a:rPr>
                        <m:t>3.017</m:t>
                      </m:r>
                      <m:f>
                        <m:fPr>
                          <m:type m:val="skw"/>
                          <m:ctrlPr>
                            <a:rPr lang="es-CL" sz="2000" i="1">
                              <a:latin typeface="Cambria Math" panose="02040503050406030204" pitchFamily="18" charset="0"/>
                            </a:rPr>
                          </m:ctrlPr>
                        </m:fPr>
                        <m:num>
                          <m:r>
                            <a:rPr lang="es-CL" sz="2000" i="1">
                              <a:latin typeface="Cambria Math" panose="02040503050406030204" pitchFamily="18" charset="0"/>
                            </a:rPr>
                            <m:t>𝑘𝑔</m:t>
                          </m:r>
                        </m:num>
                        <m:den>
                          <m:sSup>
                            <m:sSupPr>
                              <m:ctrlPr>
                                <a:rPr lang="es-CL" sz="2000" i="1">
                                  <a:latin typeface="Cambria Math" panose="02040503050406030204" pitchFamily="18" charset="0"/>
                                </a:rPr>
                              </m:ctrlPr>
                            </m:sSupPr>
                            <m:e>
                              <m:r>
                                <a:rPr lang="es-CL" sz="2000" i="1">
                                  <a:latin typeface="Cambria Math" panose="02040503050406030204" pitchFamily="18" charset="0"/>
                                </a:rPr>
                                <m:t>𝑚𝑚</m:t>
                              </m:r>
                            </m:e>
                            <m:sup>
                              <m:r>
                                <a:rPr lang="es-CL" sz="2000" i="1">
                                  <a:latin typeface="Cambria Math" panose="02040503050406030204" pitchFamily="18" charset="0"/>
                                </a:rPr>
                                <m:t>2</m:t>
                              </m:r>
                            </m:sup>
                          </m:sSup>
                        </m:den>
                      </m:f>
                    </m:oMath>
                  </m:oMathPara>
                </a14:m>
                <a:endParaRPr lang="es-CL" sz="2000" dirty="0"/>
              </a:p>
              <a:p>
                <a:pPr marL="0" indent="0">
                  <a:buNone/>
                </a:pPr>
                <a:r>
                  <a:rPr lang="es-CL" sz="2000" dirty="0"/>
                  <a:t>Respecto de la normal </a:t>
                </a:r>
                <a14:m>
                  <m:oMath xmlns:m="http://schemas.openxmlformats.org/officeDocument/2006/math">
                    <m:d>
                      <m:dPr>
                        <m:ctrlPr>
                          <a:rPr lang="es-CL" sz="2000" i="1" smtClean="0">
                            <a:latin typeface="Cambria Math" panose="02040503050406030204" pitchFamily="18" charset="0"/>
                          </a:rPr>
                        </m:ctrlPr>
                      </m:dPr>
                      <m:e>
                        <m:r>
                          <a:rPr lang="es-CL" sz="2000" b="0" i="1" smtClean="0">
                            <a:latin typeface="Cambria Math" panose="02040503050406030204" pitchFamily="18" charset="0"/>
                          </a:rPr>
                          <m:t>1,0,0</m:t>
                        </m:r>
                      </m:e>
                    </m:d>
                  </m:oMath>
                </a14:m>
                <a:r>
                  <a:rPr lang="es-CL" sz="2000" dirty="0"/>
                  <a:t>, podemos notar que corresponde a la dirección normal principal (1). En ese plano </a:t>
                </a:r>
              </a:p>
              <a:p>
                <a:pPr marL="0" indent="0">
                  <a:buNone/>
                </a:pPr>
                <a:r>
                  <a:rPr lang="es-CL" sz="2000" dirty="0"/>
                  <a:t> </a:t>
                </a:r>
                <a14:m>
                  <m:oMath xmlns:m="http://schemas.openxmlformats.org/officeDocument/2006/math">
                    <m:sSub>
                      <m:sSubPr>
                        <m:ctrlPr>
                          <a:rPr lang="es-CL" sz="2000" i="1" smtClean="0">
                            <a:latin typeface="Cambria Math" panose="02040503050406030204" pitchFamily="18" charset="0"/>
                          </a:rPr>
                        </m:ctrlPr>
                      </m:sSubPr>
                      <m:e>
                        <m:r>
                          <a:rPr lang="es-CL" sz="2000" i="1" smtClean="0">
                            <a:latin typeface="Cambria Math" panose="02040503050406030204" pitchFamily="18" charset="0"/>
                            <a:ea typeface="Cambria Math" panose="02040503050406030204" pitchFamily="18" charset="0"/>
                          </a:rPr>
                          <m:t>𝜎</m:t>
                        </m:r>
                      </m:e>
                      <m:sub>
                        <m:r>
                          <a:rPr lang="es-CL" sz="2000" b="0" i="1" smtClean="0">
                            <a:latin typeface="Cambria Math" panose="02040503050406030204" pitchFamily="18" charset="0"/>
                          </a:rPr>
                          <m:t>𝑁</m:t>
                        </m:r>
                      </m:sub>
                    </m:sSub>
                    <m:r>
                      <a:rPr lang="es-CL" sz="2000" b="0" i="0" smtClean="0">
                        <a:latin typeface="Cambria Math" panose="02040503050406030204" pitchFamily="18" charset="0"/>
                      </a:rPr>
                      <m:t>=</m:t>
                    </m:r>
                    <m:r>
                      <a:rPr lang="es-CL" sz="2000" b="0" i="1" smtClean="0">
                        <a:latin typeface="Cambria Math" panose="02040503050406030204" pitchFamily="18" charset="0"/>
                      </a:rPr>
                      <m:t>10</m:t>
                    </m:r>
                    <m:f>
                      <m:fPr>
                        <m:type m:val="skw"/>
                        <m:ctrlPr>
                          <a:rPr lang="es-CL" sz="2000" b="0" i="1" smtClean="0">
                            <a:latin typeface="Cambria Math" panose="02040503050406030204" pitchFamily="18" charset="0"/>
                          </a:rPr>
                        </m:ctrlPr>
                      </m:fPr>
                      <m:num>
                        <m:r>
                          <a:rPr lang="es-CL" sz="2000" b="0" i="1" smtClean="0">
                            <a:latin typeface="Cambria Math" panose="02040503050406030204" pitchFamily="18" charset="0"/>
                          </a:rPr>
                          <m:t>𝑘𝑔</m:t>
                        </m:r>
                      </m:num>
                      <m:den>
                        <m:sSup>
                          <m:sSupPr>
                            <m:ctrlPr>
                              <a:rPr lang="es-CL" sz="2000" b="0" i="1" smtClean="0">
                                <a:latin typeface="Cambria Math" panose="02040503050406030204" pitchFamily="18" charset="0"/>
                              </a:rPr>
                            </m:ctrlPr>
                          </m:sSupPr>
                          <m:e>
                            <m:r>
                              <a:rPr lang="es-CL" sz="2000" b="0" i="1" smtClean="0">
                                <a:latin typeface="Cambria Math" panose="02040503050406030204" pitchFamily="18" charset="0"/>
                              </a:rPr>
                              <m:t>𝑚𝑚</m:t>
                            </m:r>
                          </m:e>
                          <m:sup>
                            <m:r>
                              <a:rPr lang="es-CL" sz="2000" b="0" i="1" smtClean="0">
                                <a:latin typeface="Cambria Math" panose="02040503050406030204" pitchFamily="18" charset="0"/>
                              </a:rPr>
                              <m:t>2</m:t>
                            </m:r>
                          </m:sup>
                        </m:sSup>
                      </m:den>
                    </m:f>
                  </m:oMath>
                </a14:m>
                <a:r>
                  <a:rPr lang="es-CL" sz="2000" dirty="0"/>
                  <a:t> y </a:t>
                </a:r>
                <a14:m>
                  <m:oMath xmlns:m="http://schemas.openxmlformats.org/officeDocument/2006/math">
                    <m:r>
                      <a:rPr lang="es-CL" sz="2000" i="1">
                        <a:latin typeface="Cambria Math" panose="02040503050406030204" pitchFamily="18" charset="0"/>
                        <a:ea typeface="Cambria Math" panose="02040503050406030204" pitchFamily="18" charset="0"/>
                      </a:rPr>
                      <m:t>𝜏</m:t>
                    </m:r>
                    <m:r>
                      <a:rPr lang="es-CL" sz="2000" i="1">
                        <a:latin typeface="Cambria Math" panose="02040503050406030204" pitchFamily="18" charset="0"/>
                        <a:ea typeface="Cambria Math" panose="02040503050406030204" pitchFamily="18" charset="0"/>
                      </a:rPr>
                      <m:t>=0</m:t>
                    </m:r>
                  </m:oMath>
                </a14:m>
                <a:endParaRPr lang="es-CL" sz="2000" dirty="0"/>
              </a:p>
            </p:txBody>
          </p:sp>
        </mc:Choice>
        <mc:Fallback>
          <p:sp>
            <p:nvSpPr>
              <p:cNvPr id="3" name="Marcador de contenido 2">
                <a:extLst>
                  <a:ext uri="{FF2B5EF4-FFF2-40B4-BE49-F238E27FC236}">
                    <a16:creationId xmlns:a16="http://schemas.microsoft.com/office/drawing/2014/main" id="{46191A60-6C43-44F6-8E7A-2256B282A7CE}"/>
                  </a:ext>
                </a:extLst>
              </p:cNvPr>
              <p:cNvSpPr>
                <a:spLocks noGrp="1" noRot="1" noChangeAspect="1" noMove="1" noResize="1" noEditPoints="1" noAdjustHandles="1" noChangeArrowheads="1" noChangeShapeType="1" noTextEdit="1"/>
              </p:cNvSpPr>
              <p:nvPr>
                <p:ph idx="1"/>
              </p:nvPr>
            </p:nvSpPr>
            <p:spPr>
              <a:xfrm>
                <a:off x="355600" y="381000"/>
                <a:ext cx="10693400" cy="6248400"/>
              </a:xfrm>
              <a:blipFill>
                <a:blip r:embed="rId2"/>
                <a:stretch>
                  <a:fillRect l="-570" t="-1073" r="-969" b="-3415"/>
                </a:stretch>
              </a:blipFill>
            </p:spPr>
            <p:txBody>
              <a:bodyPr/>
              <a:lstStyle/>
              <a:p>
                <a:r>
                  <a:rPr lang="es-CL">
                    <a:noFill/>
                  </a:rPr>
                  <a:t> </a:t>
                </a:r>
              </a:p>
            </p:txBody>
          </p:sp>
        </mc:Fallback>
      </mc:AlternateContent>
      <p:pic>
        <p:nvPicPr>
          <p:cNvPr id="4" name="Imagen 3">
            <a:extLst>
              <a:ext uri="{FF2B5EF4-FFF2-40B4-BE49-F238E27FC236}">
                <a16:creationId xmlns:a16="http://schemas.microsoft.com/office/drawing/2014/main" id="{3860D2D8-55C6-4FD7-85F5-000B43D7F3D1}"/>
              </a:ext>
            </a:extLst>
          </p:cNvPr>
          <p:cNvPicPr>
            <a:picLocks noChangeAspect="1"/>
          </p:cNvPicPr>
          <p:nvPr/>
        </p:nvPicPr>
        <p:blipFill rotWithShape="1">
          <a:blip r:embed="rId3"/>
          <a:srcRect l="55252" t="43456" r="24381" b="9571"/>
          <a:stretch/>
        </p:blipFill>
        <p:spPr>
          <a:xfrm>
            <a:off x="9127222" y="2063692"/>
            <a:ext cx="2483141" cy="1610687"/>
          </a:xfrm>
          <a:prstGeom prst="rect">
            <a:avLst/>
          </a:prstGeom>
        </p:spPr>
      </p:pic>
    </p:spTree>
    <p:extLst>
      <p:ext uri="{BB962C8B-B14F-4D97-AF65-F5344CB8AC3E}">
        <p14:creationId xmlns:p14="http://schemas.microsoft.com/office/powerpoint/2010/main" val="1219785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1B892-F3E3-4D6B-86DE-2F7E64191207}"/>
              </a:ext>
            </a:extLst>
          </p:cNvPr>
          <p:cNvSpPr>
            <a:spLocks noGrp="1"/>
          </p:cNvSpPr>
          <p:nvPr>
            <p:ph type="title"/>
          </p:nvPr>
        </p:nvSpPr>
        <p:spPr>
          <a:xfrm>
            <a:off x="433197" y="0"/>
            <a:ext cx="9692640" cy="1325562"/>
          </a:xfrm>
        </p:spPr>
        <p:txBody>
          <a:bodyPr/>
          <a:lstStyle/>
          <a:p>
            <a:r>
              <a:rPr lang="es-CL" dirty="0"/>
              <a:t>Esfuerzo</a:t>
            </a:r>
          </a:p>
        </p:txBody>
      </p:sp>
      <p:pic>
        <p:nvPicPr>
          <p:cNvPr id="9" name="Imagen 8">
            <a:extLst>
              <a:ext uri="{FF2B5EF4-FFF2-40B4-BE49-F238E27FC236}">
                <a16:creationId xmlns:a16="http://schemas.microsoft.com/office/drawing/2014/main" id="{E014B6A2-CE5C-4D0E-AF3D-DCA8FF01C25E}"/>
              </a:ext>
            </a:extLst>
          </p:cNvPr>
          <p:cNvPicPr>
            <a:picLocks noChangeAspect="1"/>
          </p:cNvPicPr>
          <p:nvPr/>
        </p:nvPicPr>
        <p:blipFill rotWithShape="1">
          <a:blip r:embed="rId2"/>
          <a:srcRect l="21583" t="19260" r="37984" b="10519"/>
          <a:stretch/>
        </p:blipFill>
        <p:spPr>
          <a:xfrm>
            <a:off x="1700592" y="2233911"/>
            <a:ext cx="4641485" cy="4534353"/>
          </a:xfrm>
          <a:prstGeom prst="rect">
            <a:avLst/>
          </a:prstGeom>
        </p:spPr>
      </p:pic>
      <p:sp>
        <p:nvSpPr>
          <p:cNvPr id="5" name="CuadroTexto 4">
            <a:extLst>
              <a:ext uri="{FF2B5EF4-FFF2-40B4-BE49-F238E27FC236}">
                <a16:creationId xmlns:a16="http://schemas.microsoft.com/office/drawing/2014/main" id="{39C05061-BEC4-4FE0-AC68-A673FEC40030}"/>
              </a:ext>
            </a:extLst>
          </p:cNvPr>
          <p:cNvSpPr txBox="1"/>
          <p:nvPr/>
        </p:nvSpPr>
        <p:spPr>
          <a:xfrm>
            <a:off x="309371" y="1402914"/>
            <a:ext cx="10882503" cy="830997"/>
          </a:xfrm>
          <a:prstGeom prst="rect">
            <a:avLst/>
          </a:prstGeom>
          <a:noFill/>
        </p:spPr>
        <p:txBody>
          <a:bodyPr wrap="square">
            <a:spAutoFit/>
          </a:bodyPr>
          <a:lstStyle/>
          <a:p>
            <a:pPr algn="just"/>
            <a:r>
              <a:rPr lang="es-ES" sz="1600" b="0" i="0" u="none" strike="noStrike" baseline="0" dirty="0">
                <a:latin typeface="+mj-lt"/>
              </a:rPr>
              <a:t>Supongamos que tenemos un cuerpo que se encuentra en equilibrio, con cargas aplicadas sobre el mismo. Si le hacemos un corte transversal imaginario dividiéndolo en dos partes, observaremos que deben generarse fuerzas internas en su sección transversal para que pueda mantenerse en equilibrio.</a:t>
            </a:r>
            <a:endParaRPr lang="es-CL" sz="1600" dirty="0">
              <a:latin typeface="+mj-lt"/>
            </a:endParaRPr>
          </a:p>
        </p:txBody>
      </p:sp>
      <p:pic>
        <p:nvPicPr>
          <p:cNvPr id="6" name="Imagen 5">
            <a:extLst>
              <a:ext uri="{FF2B5EF4-FFF2-40B4-BE49-F238E27FC236}">
                <a16:creationId xmlns:a16="http://schemas.microsoft.com/office/drawing/2014/main" id="{686ED46D-5887-4E95-9E4B-D007664C31A3}"/>
              </a:ext>
            </a:extLst>
          </p:cNvPr>
          <p:cNvPicPr>
            <a:picLocks noChangeAspect="1"/>
          </p:cNvPicPr>
          <p:nvPr/>
        </p:nvPicPr>
        <p:blipFill rotWithShape="1">
          <a:blip r:embed="rId2"/>
          <a:srcRect l="62016" t="19260" r="11667" b="10519"/>
          <a:stretch/>
        </p:blipFill>
        <p:spPr>
          <a:xfrm>
            <a:off x="6342077" y="2233911"/>
            <a:ext cx="3020998" cy="4534353"/>
          </a:xfrm>
          <a:prstGeom prst="rect">
            <a:avLst/>
          </a:prstGeom>
        </p:spPr>
      </p:pic>
    </p:spTree>
    <p:extLst>
      <p:ext uri="{BB962C8B-B14F-4D97-AF65-F5344CB8AC3E}">
        <p14:creationId xmlns:p14="http://schemas.microsoft.com/office/powerpoint/2010/main" val="353259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909D78-DA43-4F15-929E-CC1404E310E0}"/>
              </a:ext>
            </a:extLst>
          </p:cNvPr>
          <p:cNvSpPr>
            <a:spLocks noGrp="1"/>
          </p:cNvSpPr>
          <p:nvPr>
            <p:ph type="title"/>
          </p:nvPr>
        </p:nvSpPr>
        <p:spPr/>
        <p:txBody>
          <a:bodyPr/>
          <a:lstStyle/>
          <a:p>
            <a:r>
              <a:rPr lang="es-CL" dirty="0"/>
              <a:t>Esfuerzo</a:t>
            </a:r>
          </a:p>
        </p:txBody>
      </p:sp>
      <p:pic>
        <p:nvPicPr>
          <p:cNvPr id="10" name="Imagen 9">
            <a:extLst>
              <a:ext uri="{FF2B5EF4-FFF2-40B4-BE49-F238E27FC236}">
                <a16:creationId xmlns:a16="http://schemas.microsoft.com/office/drawing/2014/main" id="{DD9E515D-CB79-477D-89F0-8F19A33A621A}"/>
              </a:ext>
            </a:extLst>
          </p:cNvPr>
          <p:cNvPicPr>
            <a:picLocks noChangeAspect="1"/>
          </p:cNvPicPr>
          <p:nvPr/>
        </p:nvPicPr>
        <p:blipFill rotWithShape="1">
          <a:blip r:embed="rId2"/>
          <a:srcRect l="26417" t="24652" r="41485" b="13186"/>
          <a:stretch/>
        </p:blipFill>
        <p:spPr>
          <a:xfrm>
            <a:off x="1010920" y="1690688"/>
            <a:ext cx="3913418" cy="4263072"/>
          </a:xfrm>
          <a:prstGeom prst="rect">
            <a:avLst/>
          </a:prstGeom>
        </p:spPr>
      </p:pic>
      <p:sp>
        <p:nvSpPr>
          <p:cNvPr id="6" name="CuadroTexto 5">
            <a:extLst>
              <a:ext uri="{FF2B5EF4-FFF2-40B4-BE49-F238E27FC236}">
                <a16:creationId xmlns:a16="http://schemas.microsoft.com/office/drawing/2014/main" id="{AC32A839-A4C6-4D40-BE96-9CE46D661A90}"/>
              </a:ext>
            </a:extLst>
          </p:cNvPr>
          <p:cNvSpPr txBox="1"/>
          <p:nvPr/>
        </p:nvSpPr>
        <p:spPr>
          <a:xfrm>
            <a:off x="4633913" y="1690688"/>
            <a:ext cx="6105524" cy="923330"/>
          </a:xfrm>
          <a:prstGeom prst="rect">
            <a:avLst/>
          </a:prstGeom>
          <a:noFill/>
        </p:spPr>
        <p:txBody>
          <a:bodyPr wrap="square">
            <a:spAutoFit/>
          </a:bodyPr>
          <a:lstStyle/>
          <a:p>
            <a:pPr algn="l"/>
            <a:r>
              <a:rPr lang="es-ES" sz="1800" b="0" i="0" u="none" strike="noStrike" baseline="0" dirty="0"/>
              <a:t>Las fuerzas internas que se generan en la sección transversal y que actúan sobre un área determinada se </a:t>
            </a:r>
            <a:r>
              <a:rPr lang="es-CL" sz="1800" b="0" i="0" u="none" strike="noStrike" baseline="0" dirty="0"/>
              <a:t>denominan </a:t>
            </a:r>
            <a:r>
              <a:rPr lang="es-CL" sz="1800" b="1" i="1" u="none" strike="noStrike" baseline="0" dirty="0"/>
              <a:t>esfuerzos</a:t>
            </a:r>
            <a:r>
              <a:rPr lang="es-CL" sz="1800" b="0" i="0" u="none" strike="noStrike" baseline="0" dirty="0"/>
              <a:t>.</a:t>
            </a:r>
            <a:endParaRPr lang="es-CL" dirty="0"/>
          </a:p>
        </p:txBody>
      </p:sp>
      <p:sp>
        <p:nvSpPr>
          <p:cNvPr id="7" name="CuadroTexto 6">
            <a:extLst>
              <a:ext uri="{FF2B5EF4-FFF2-40B4-BE49-F238E27FC236}">
                <a16:creationId xmlns:a16="http://schemas.microsoft.com/office/drawing/2014/main" id="{1477B793-AD34-4E7A-9D15-C480F10EDD09}"/>
              </a:ext>
            </a:extLst>
          </p:cNvPr>
          <p:cNvSpPr txBox="1"/>
          <p:nvPr/>
        </p:nvSpPr>
        <p:spPr>
          <a:xfrm>
            <a:off x="7901750" y="3180121"/>
            <a:ext cx="2837687" cy="2308324"/>
          </a:xfrm>
          <a:prstGeom prst="rect">
            <a:avLst/>
          </a:prstGeom>
          <a:noFill/>
        </p:spPr>
        <p:txBody>
          <a:bodyPr wrap="square">
            <a:spAutoFit/>
          </a:bodyPr>
          <a:lstStyle/>
          <a:p>
            <a:pPr algn="l"/>
            <a:r>
              <a:rPr lang="es-CL" sz="1800" b="0" i="0" u="none" strike="noStrike" baseline="0" dirty="0"/>
              <a:t>Podemos observar que esta fuerza se puede descomponer en una fuerza </a:t>
            </a:r>
            <a:r>
              <a:rPr lang="es-CL" sz="1800" b="1" i="1" u="none" strike="noStrike" baseline="0" dirty="0"/>
              <a:t>normal</a:t>
            </a:r>
            <a:r>
              <a:rPr lang="es-CL" sz="1800" b="0" i="0" u="none" strike="noStrike" baseline="0" dirty="0"/>
              <a:t> al plano de la sección y una fuerza actuando sobre el plano de manera </a:t>
            </a:r>
            <a:r>
              <a:rPr lang="es-CL" sz="1800" b="1" i="1" u="none" strike="noStrike" baseline="0" dirty="0"/>
              <a:t>tangencial</a:t>
            </a:r>
            <a:r>
              <a:rPr lang="es-CL" sz="1800" b="0" i="0" u="none" strike="noStrike" baseline="0" dirty="0"/>
              <a:t>.</a:t>
            </a:r>
            <a:endParaRPr lang="es-CL" dirty="0"/>
          </a:p>
        </p:txBody>
      </p:sp>
      <p:pic>
        <p:nvPicPr>
          <p:cNvPr id="8" name="Imagen 7">
            <a:extLst>
              <a:ext uri="{FF2B5EF4-FFF2-40B4-BE49-F238E27FC236}">
                <a16:creationId xmlns:a16="http://schemas.microsoft.com/office/drawing/2014/main" id="{FDD1EA92-E89A-4BB0-99D5-DDB7AB6F043D}"/>
              </a:ext>
            </a:extLst>
          </p:cNvPr>
          <p:cNvPicPr>
            <a:picLocks noChangeAspect="1"/>
          </p:cNvPicPr>
          <p:nvPr/>
        </p:nvPicPr>
        <p:blipFill rotWithShape="1">
          <a:blip r:embed="rId2"/>
          <a:srcRect l="58515" t="41590" r="18917" b="13186"/>
          <a:stretch/>
        </p:blipFill>
        <p:spPr>
          <a:xfrm>
            <a:off x="4924338" y="2852256"/>
            <a:ext cx="2751542" cy="3101503"/>
          </a:xfrm>
          <a:prstGeom prst="rect">
            <a:avLst/>
          </a:prstGeom>
        </p:spPr>
      </p:pic>
    </p:spTree>
    <p:extLst>
      <p:ext uri="{BB962C8B-B14F-4D97-AF65-F5344CB8AC3E}">
        <p14:creationId xmlns:p14="http://schemas.microsoft.com/office/powerpoint/2010/main" val="5555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F0A6D99-C850-4017-B450-BAEE4122E2E6}"/>
              </a:ext>
            </a:extLst>
          </p:cNvPr>
          <p:cNvPicPr>
            <a:picLocks noChangeAspect="1"/>
          </p:cNvPicPr>
          <p:nvPr/>
        </p:nvPicPr>
        <p:blipFill rotWithShape="1">
          <a:blip r:embed="rId2"/>
          <a:srcRect l="23333" t="19851" r="45823" b="11556"/>
          <a:stretch/>
        </p:blipFill>
        <p:spPr>
          <a:xfrm>
            <a:off x="1692402" y="1757997"/>
            <a:ext cx="3760442" cy="4704080"/>
          </a:xfrm>
          <a:prstGeom prst="rect">
            <a:avLst/>
          </a:prstGeom>
        </p:spPr>
      </p:pic>
      <p:sp>
        <p:nvSpPr>
          <p:cNvPr id="4" name="CuadroTexto 3">
            <a:extLst>
              <a:ext uri="{FF2B5EF4-FFF2-40B4-BE49-F238E27FC236}">
                <a16:creationId xmlns:a16="http://schemas.microsoft.com/office/drawing/2014/main" id="{0C34836B-A247-4BCD-85FD-45809AB47A76}"/>
              </a:ext>
            </a:extLst>
          </p:cNvPr>
          <p:cNvSpPr txBox="1"/>
          <p:nvPr/>
        </p:nvSpPr>
        <p:spPr>
          <a:xfrm>
            <a:off x="382143" y="466546"/>
            <a:ext cx="10682478" cy="923330"/>
          </a:xfrm>
          <a:prstGeom prst="rect">
            <a:avLst/>
          </a:prstGeom>
          <a:noFill/>
        </p:spPr>
        <p:txBody>
          <a:bodyPr wrap="square">
            <a:spAutoFit/>
          </a:bodyPr>
          <a:lstStyle/>
          <a:p>
            <a:pPr algn="l"/>
            <a:r>
              <a:rPr lang="es-ES" sz="1800" b="0" i="0" u="none" strike="noStrike" baseline="0" dirty="0">
                <a:latin typeface="+mj-lt"/>
              </a:rPr>
              <a:t>Ahora si agregamos un sistema de referencia y realizamos ahora una descomposición de la fuerza resultante sobre la sección de interés. Obtendremos una fuerza que es normal al plano de la sección. El resto de fuerzas están contenidas en el plano, y se llaman de corte.</a:t>
            </a:r>
            <a:endParaRPr lang="es-CL" dirty="0">
              <a:latin typeface="+mj-lt"/>
            </a:endParaRPr>
          </a:p>
        </p:txBody>
      </p:sp>
      <p:pic>
        <p:nvPicPr>
          <p:cNvPr id="5" name="Imagen 4">
            <a:extLst>
              <a:ext uri="{FF2B5EF4-FFF2-40B4-BE49-F238E27FC236}">
                <a16:creationId xmlns:a16="http://schemas.microsoft.com/office/drawing/2014/main" id="{CAFC343C-4C82-49A6-ABE0-0B6F59F7783F}"/>
              </a:ext>
            </a:extLst>
          </p:cNvPr>
          <p:cNvPicPr>
            <a:picLocks noChangeAspect="1"/>
          </p:cNvPicPr>
          <p:nvPr/>
        </p:nvPicPr>
        <p:blipFill rotWithShape="1">
          <a:blip r:embed="rId2"/>
          <a:srcRect l="55892" t="19851" r="12416" b="11556"/>
          <a:stretch/>
        </p:blipFill>
        <p:spPr>
          <a:xfrm>
            <a:off x="5661890" y="1757997"/>
            <a:ext cx="3863871" cy="4704080"/>
          </a:xfrm>
          <a:prstGeom prst="rect">
            <a:avLst/>
          </a:prstGeom>
        </p:spPr>
      </p:pic>
    </p:spTree>
    <p:extLst>
      <p:ext uri="{BB962C8B-B14F-4D97-AF65-F5344CB8AC3E}">
        <p14:creationId xmlns:p14="http://schemas.microsoft.com/office/powerpoint/2010/main" val="95716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EE728-B567-4024-8CF8-DD50FE35AEED}"/>
              </a:ext>
            </a:extLst>
          </p:cNvPr>
          <p:cNvSpPr>
            <a:spLocks noGrp="1"/>
          </p:cNvSpPr>
          <p:nvPr>
            <p:ph type="title"/>
          </p:nvPr>
        </p:nvSpPr>
        <p:spPr>
          <a:xfrm>
            <a:off x="172720" y="-39280"/>
            <a:ext cx="10515600" cy="1067231"/>
          </a:xfrm>
        </p:spPr>
        <p:txBody>
          <a:bodyPr>
            <a:normAutofit/>
          </a:bodyPr>
          <a:lstStyle/>
          <a:p>
            <a:r>
              <a:rPr lang="es-CL" dirty="0"/>
              <a:t>Estado general</a:t>
            </a:r>
            <a:r>
              <a:rPr lang="es-CL" dirty="0">
                <a:solidFill>
                  <a:schemeClr val="bg1"/>
                </a:solidFill>
              </a:rPr>
              <a:t> </a:t>
            </a:r>
            <a:r>
              <a:rPr lang="es-CL" dirty="0"/>
              <a:t>de</a:t>
            </a:r>
            <a:r>
              <a:rPr lang="es-CL" dirty="0">
                <a:solidFill>
                  <a:schemeClr val="bg1"/>
                </a:solidFill>
              </a:rPr>
              <a:t> </a:t>
            </a:r>
            <a:r>
              <a:rPr lang="es-CL" dirty="0"/>
              <a:t>esfuerzo</a:t>
            </a:r>
            <a:endParaRPr lang="es-CL" dirty="0">
              <a:solidFill>
                <a:schemeClr val="bg1"/>
              </a:solidFill>
            </a:endParaRPr>
          </a:p>
        </p:txBody>
      </p:sp>
      <p:pic>
        <p:nvPicPr>
          <p:cNvPr id="2050" name="Picture 2" descr="Tensor tensión - Wikipedia, la enciclopedia libre">
            <a:extLst>
              <a:ext uri="{FF2B5EF4-FFF2-40B4-BE49-F238E27FC236}">
                <a16:creationId xmlns:a16="http://schemas.microsoft.com/office/drawing/2014/main" id="{5E382B4E-8523-4D7F-85FD-DDEF338CDF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 r="1" b="1"/>
          <a:stretch/>
        </p:blipFill>
        <p:spPr bwMode="auto">
          <a:xfrm>
            <a:off x="477361" y="2095558"/>
            <a:ext cx="6083046" cy="357029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49A5575B-8921-42F3-AA4B-5048D0194907}"/>
              </a:ext>
            </a:extLst>
          </p:cNvPr>
          <p:cNvSpPr txBox="1"/>
          <p:nvPr/>
        </p:nvSpPr>
        <p:spPr>
          <a:xfrm>
            <a:off x="7716137" y="1510783"/>
            <a:ext cx="3805555" cy="584775"/>
          </a:xfrm>
          <a:prstGeom prst="rect">
            <a:avLst/>
          </a:prstGeom>
          <a:noFill/>
        </p:spPr>
        <p:txBody>
          <a:bodyPr wrap="square" rtlCol="0">
            <a:spAutoFit/>
          </a:bodyPr>
          <a:lstStyle/>
          <a:p>
            <a:r>
              <a:rPr lang="es-CL" sz="3200" dirty="0"/>
              <a:t>Tensor esfuerzo</a:t>
            </a:r>
          </a:p>
        </p:txBody>
      </p:sp>
      <p:pic>
        <p:nvPicPr>
          <p:cNvPr id="10" name="Marcador de contenido 6">
            <a:extLst>
              <a:ext uri="{FF2B5EF4-FFF2-40B4-BE49-F238E27FC236}">
                <a16:creationId xmlns:a16="http://schemas.microsoft.com/office/drawing/2014/main" id="{DA6672B4-6F3F-485B-B44D-9A76237E9690}"/>
              </a:ext>
            </a:extLst>
          </p:cNvPr>
          <p:cNvPicPr>
            <a:picLocks noChangeAspect="1"/>
          </p:cNvPicPr>
          <p:nvPr/>
        </p:nvPicPr>
        <p:blipFill rotWithShape="1">
          <a:blip r:embed="rId3"/>
          <a:srcRect l="17140" t="46372" r="67866" b="42414"/>
          <a:stretch/>
        </p:blipFill>
        <p:spPr>
          <a:xfrm>
            <a:off x="7620996" y="2488996"/>
            <a:ext cx="3263132" cy="1372832"/>
          </a:xfrm>
          <a:prstGeom prst="rect">
            <a:avLst/>
          </a:prstGeom>
        </p:spPr>
      </p:pic>
      <p:pic>
        <p:nvPicPr>
          <p:cNvPr id="11" name="Marcador de contenido 6">
            <a:extLst>
              <a:ext uri="{FF2B5EF4-FFF2-40B4-BE49-F238E27FC236}">
                <a16:creationId xmlns:a16="http://schemas.microsoft.com/office/drawing/2014/main" id="{7BE76F8E-CFFB-4401-8E30-8F93C8E2893C}"/>
              </a:ext>
            </a:extLst>
          </p:cNvPr>
          <p:cNvPicPr>
            <a:picLocks noChangeAspect="1"/>
          </p:cNvPicPr>
          <p:nvPr/>
        </p:nvPicPr>
        <p:blipFill rotWithShape="1">
          <a:blip r:embed="rId3"/>
          <a:srcRect l="30464" t="45499" r="45722" b="42414"/>
          <a:stretch/>
        </p:blipFill>
        <p:spPr>
          <a:xfrm>
            <a:off x="7421835" y="4407312"/>
            <a:ext cx="4200525" cy="1199198"/>
          </a:xfrm>
          <a:prstGeom prst="rect">
            <a:avLst/>
          </a:prstGeom>
        </p:spPr>
      </p:pic>
    </p:spTree>
    <p:extLst>
      <p:ext uri="{BB962C8B-B14F-4D97-AF65-F5344CB8AC3E}">
        <p14:creationId xmlns:p14="http://schemas.microsoft.com/office/powerpoint/2010/main" val="382366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2DAD62-AE96-4ACC-A286-7812BE8E485B}"/>
              </a:ext>
            </a:extLst>
          </p:cNvPr>
          <p:cNvSpPr>
            <a:spLocks noGrp="1"/>
          </p:cNvSpPr>
          <p:nvPr>
            <p:ph type="title"/>
          </p:nvPr>
        </p:nvSpPr>
        <p:spPr>
          <a:xfrm>
            <a:off x="195602" y="-18446"/>
            <a:ext cx="9692640" cy="1325562"/>
          </a:xfrm>
        </p:spPr>
        <p:txBody>
          <a:bodyPr/>
          <a:lstStyle/>
          <a:p>
            <a:r>
              <a:rPr lang="es-CL" dirty="0"/>
              <a:t>Direcciones y planos principales</a:t>
            </a:r>
          </a:p>
        </p:txBody>
      </p:sp>
      <p:sp>
        <p:nvSpPr>
          <p:cNvPr id="5" name="Diagrama de flujo: decisión 4">
            <a:extLst>
              <a:ext uri="{FF2B5EF4-FFF2-40B4-BE49-F238E27FC236}">
                <a16:creationId xmlns:a16="http://schemas.microsoft.com/office/drawing/2014/main" id="{F13D4D19-AE76-4467-868C-C44D56A8522D}"/>
              </a:ext>
            </a:extLst>
          </p:cNvPr>
          <p:cNvSpPr/>
          <p:nvPr/>
        </p:nvSpPr>
        <p:spPr>
          <a:xfrm rot="20966669">
            <a:off x="1714939" y="4764447"/>
            <a:ext cx="4377964" cy="976237"/>
          </a:xfrm>
          <a:prstGeom prst="flowChartDecisio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9" name="Conector recto de flecha 8">
            <a:extLst>
              <a:ext uri="{FF2B5EF4-FFF2-40B4-BE49-F238E27FC236}">
                <a16:creationId xmlns:a16="http://schemas.microsoft.com/office/drawing/2014/main" id="{30BEB16D-AB4C-4E66-9A5A-4890D27037F7}"/>
              </a:ext>
            </a:extLst>
          </p:cNvPr>
          <p:cNvCxnSpPr>
            <a:cxnSpLocks/>
          </p:cNvCxnSpPr>
          <p:nvPr/>
        </p:nvCxnSpPr>
        <p:spPr>
          <a:xfrm flipH="1" flipV="1">
            <a:off x="2490584" y="4111487"/>
            <a:ext cx="1790700" cy="1162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A882D4CE-8973-4538-A5DA-C9E7923ADF40}"/>
              </a:ext>
            </a:extLst>
          </p:cNvPr>
          <p:cNvCxnSpPr>
            <a:cxnSpLocks/>
          </p:cNvCxnSpPr>
          <p:nvPr/>
        </p:nvCxnSpPr>
        <p:spPr>
          <a:xfrm flipH="1">
            <a:off x="2566784" y="5255518"/>
            <a:ext cx="1714501" cy="6153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0C40227B-217C-4FC5-AE01-85694B4B5F89}"/>
              </a:ext>
            </a:extLst>
          </p:cNvPr>
          <p:cNvCxnSpPr>
            <a:cxnSpLocks/>
          </p:cNvCxnSpPr>
          <p:nvPr/>
        </p:nvCxnSpPr>
        <p:spPr>
          <a:xfrm flipV="1">
            <a:off x="4281284" y="3514111"/>
            <a:ext cx="0" cy="17594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4AA9EE0F-0E22-41AB-A7B6-8CC0D7D28811}"/>
                  </a:ext>
                </a:extLst>
              </p:cNvPr>
              <p:cNvSpPr txBox="1"/>
              <p:nvPr/>
            </p:nvSpPr>
            <p:spPr>
              <a:xfrm>
                <a:off x="4307878" y="3124001"/>
                <a:ext cx="50462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800" i="1" smtClean="0">
                              <a:latin typeface="Cambria Math" panose="02040503050406030204" pitchFamily="18" charset="0"/>
                            </a:rPr>
                          </m:ctrlPr>
                        </m:sSubPr>
                        <m:e>
                          <m:r>
                            <a:rPr lang="es-CL" sz="2800" i="1" smtClean="0">
                              <a:latin typeface="Cambria Math" panose="02040503050406030204" pitchFamily="18" charset="0"/>
                              <a:ea typeface="Cambria Math" panose="02040503050406030204" pitchFamily="18" charset="0"/>
                            </a:rPr>
                            <m:t>𝜎</m:t>
                          </m:r>
                        </m:e>
                        <m:sub>
                          <m:r>
                            <a:rPr lang="es-CL" sz="2800" b="0" i="1" smtClean="0">
                              <a:latin typeface="Cambria Math" panose="02040503050406030204" pitchFamily="18" charset="0"/>
                            </a:rPr>
                            <m:t>𝑁</m:t>
                          </m:r>
                        </m:sub>
                      </m:sSub>
                    </m:oMath>
                  </m:oMathPara>
                </a14:m>
                <a:endParaRPr lang="es-CL" sz="2800" dirty="0"/>
              </a:p>
            </p:txBody>
          </p:sp>
        </mc:Choice>
        <mc:Fallback xmlns="">
          <p:sp>
            <p:nvSpPr>
              <p:cNvPr id="18" name="CuadroTexto 17">
                <a:extLst>
                  <a:ext uri="{FF2B5EF4-FFF2-40B4-BE49-F238E27FC236}">
                    <a16:creationId xmlns:a16="http://schemas.microsoft.com/office/drawing/2014/main" id="{4AA9EE0F-0E22-41AB-A7B6-8CC0D7D28811}"/>
                  </a:ext>
                </a:extLst>
              </p:cNvPr>
              <p:cNvSpPr txBox="1">
                <a:spLocks noRot="1" noChangeAspect="1" noMove="1" noResize="1" noEditPoints="1" noAdjustHandles="1" noChangeArrowheads="1" noChangeShapeType="1" noTextEdit="1"/>
              </p:cNvSpPr>
              <p:nvPr/>
            </p:nvSpPr>
            <p:spPr>
              <a:xfrm>
                <a:off x="4307878" y="3124001"/>
                <a:ext cx="504625" cy="430887"/>
              </a:xfrm>
              <a:prstGeom prst="rect">
                <a:avLst/>
              </a:prstGeom>
              <a:blipFill>
                <a:blip r:embed="rId2"/>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9AB04B45-0B24-4B27-8030-8AAE3F83C771}"/>
                  </a:ext>
                </a:extLst>
              </p:cNvPr>
              <p:cNvSpPr txBox="1"/>
              <p:nvPr/>
            </p:nvSpPr>
            <p:spPr>
              <a:xfrm>
                <a:off x="1981200" y="3629025"/>
                <a:ext cx="322923" cy="4395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L" sz="2800" i="1" smtClean="0">
                          <a:latin typeface="Cambria Math" panose="02040503050406030204" pitchFamily="18" charset="0"/>
                          <a:ea typeface="Cambria Math" panose="02040503050406030204" pitchFamily="18" charset="0"/>
                        </a:rPr>
                        <m:t>𝜎</m:t>
                      </m:r>
                    </m:oMath>
                  </m:oMathPara>
                </a14:m>
                <a:endParaRPr lang="es-CL" sz="2800" dirty="0"/>
              </a:p>
            </p:txBody>
          </p:sp>
        </mc:Choice>
        <mc:Fallback xmlns="">
          <p:sp>
            <p:nvSpPr>
              <p:cNvPr id="20" name="CuadroTexto 19">
                <a:extLst>
                  <a:ext uri="{FF2B5EF4-FFF2-40B4-BE49-F238E27FC236}">
                    <a16:creationId xmlns:a16="http://schemas.microsoft.com/office/drawing/2014/main" id="{9AB04B45-0B24-4B27-8030-8AAE3F83C771}"/>
                  </a:ext>
                </a:extLst>
              </p:cNvPr>
              <p:cNvSpPr txBox="1">
                <a:spLocks noRot="1" noChangeAspect="1" noMove="1" noResize="1" noEditPoints="1" noAdjustHandles="1" noChangeArrowheads="1" noChangeShapeType="1" noTextEdit="1"/>
              </p:cNvSpPr>
              <p:nvPr/>
            </p:nvSpPr>
            <p:spPr>
              <a:xfrm>
                <a:off x="1981200" y="3629025"/>
                <a:ext cx="322923" cy="439595"/>
              </a:xfrm>
              <a:prstGeom prst="rect">
                <a:avLst/>
              </a:prstGeom>
              <a:blipFill>
                <a:blip r:embed="rId3"/>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32B2FCF9-077C-4096-AF59-DCCC0F41B786}"/>
                  </a:ext>
                </a:extLst>
              </p:cNvPr>
              <p:cNvSpPr txBox="1"/>
              <p:nvPr/>
            </p:nvSpPr>
            <p:spPr>
              <a:xfrm>
                <a:off x="2136538" y="5788387"/>
                <a:ext cx="2721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2800" i="1" smtClean="0">
                          <a:latin typeface="Cambria Math" panose="02040503050406030204" pitchFamily="18" charset="0"/>
                          <a:ea typeface="Cambria Math" panose="02040503050406030204" pitchFamily="18" charset="0"/>
                        </a:rPr>
                        <m:t>𝜏</m:t>
                      </m:r>
                    </m:oMath>
                  </m:oMathPara>
                </a14:m>
                <a:endParaRPr lang="es-CL" sz="2800" dirty="0"/>
              </a:p>
            </p:txBody>
          </p:sp>
        </mc:Choice>
        <mc:Fallback xmlns="">
          <p:sp>
            <p:nvSpPr>
              <p:cNvPr id="22" name="CuadroTexto 21">
                <a:extLst>
                  <a:ext uri="{FF2B5EF4-FFF2-40B4-BE49-F238E27FC236}">
                    <a16:creationId xmlns:a16="http://schemas.microsoft.com/office/drawing/2014/main" id="{32B2FCF9-077C-4096-AF59-DCCC0F41B786}"/>
                  </a:ext>
                </a:extLst>
              </p:cNvPr>
              <p:cNvSpPr txBox="1">
                <a:spLocks noRot="1" noChangeAspect="1" noMove="1" noResize="1" noEditPoints="1" noAdjustHandles="1" noChangeArrowheads="1" noChangeShapeType="1" noTextEdit="1"/>
              </p:cNvSpPr>
              <p:nvPr/>
            </p:nvSpPr>
            <p:spPr>
              <a:xfrm>
                <a:off x="2136538" y="5788387"/>
                <a:ext cx="272190" cy="430887"/>
              </a:xfrm>
              <a:prstGeom prst="rect">
                <a:avLst/>
              </a:prstGeom>
              <a:blipFill>
                <a:blip r:embed="rId4"/>
                <a:stretch>
                  <a:fillRect/>
                </a:stretch>
              </a:blipFill>
            </p:spPr>
            <p:txBody>
              <a:bodyPr/>
              <a:lstStyle/>
              <a:p>
                <a:r>
                  <a:rPr lang="es-CL">
                    <a:noFill/>
                  </a:rPr>
                  <a:t> </a:t>
                </a:r>
              </a:p>
            </p:txBody>
          </p:sp>
        </mc:Fallback>
      </mc:AlternateContent>
      <p:cxnSp>
        <p:nvCxnSpPr>
          <p:cNvPr id="24" name="Conector recto 23">
            <a:extLst>
              <a:ext uri="{FF2B5EF4-FFF2-40B4-BE49-F238E27FC236}">
                <a16:creationId xmlns:a16="http://schemas.microsoft.com/office/drawing/2014/main" id="{7BAFBA9C-5B2D-4FDC-ABAE-866AD0A5984B}"/>
              </a:ext>
            </a:extLst>
          </p:cNvPr>
          <p:cNvCxnSpPr>
            <a:cxnSpLocks/>
          </p:cNvCxnSpPr>
          <p:nvPr/>
        </p:nvCxnSpPr>
        <p:spPr>
          <a:xfrm flipH="1">
            <a:off x="2566784" y="3525700"/>
            <a:ext cx="1714500" cy="559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E67A0767-5F93-44C7-8329-F5495AE83F20}"/>
              </a:ext>
            </a:extLst>
          </p:cNvPr>
          <p:cNvCxnSpPr>
            <a:cxnSpLocks/>
          </p:cNvCxnSpPr>
          <p:nvPr/>
        </p:nvCxnSpPr>
        <p:spPr>
          <a:xfrm>
            <a:off x="2566783" y="4105090"/>
            <a:ext cx="35751" cy="1759426"/>
          </a:xfrm>
          <a:prstGeom prst="line">
            <a:avLst/>
          </a:prstGeom>
        </p:spPr>
        <p:style>
          <a:lnRef idx="1">
            <a:schemeClr val="accent1"/>
          </a:lnRef>
          <a:fillRef idx="0">
            <a:schemeClr val="accent1"/>
          </a:fillRef>
          <a:effectRef idx="0">
            <a:schemeClr val="accent1"/>
          </a:effectRef>
          <a:fontRef idx="minor">
            <a:schemeClr val="tx1"/>
          </a:fontRef>
        </p:style>
      </p:cxnSp>
      <p:sp>
        <p:nvSpPr>
          <p:cNvPr id="30" name="Diagrama de flujo: decisión 29">
            <a:extLst>
              <a:ext uri="{FF2B5EF4-FFF2-40B4-BE49-F238E27FC236}">
                <a16:creationId xmlns:a16="http://schemas.microsoft.com/office/drawing/2014/main" id="{3793ED60-2A9F-4360-8063-1C91A2BF805D}"/>
              </a:ext>
            </a:extLst>
          </p:cNvPr>
          <p:cNvSpPr/>
          <p:nvPr/>
        </p:nvSpPr>
        <p:spPr>
          <a:xfrm rot="19267526">
            <a:off x="5423582" y="4784048"/>
            <a:ext cx="4376035" cy="1037488"/>
          </a:xfrm>
          <a:prstGeom prst="flowChartDecisio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33" name="Conector recto de flecha 32">
            <a:extLst>
              <a:ext uri="{FF2B5EF4-FFF2-40B4-BE49-F238E27FC236}">
                <a16:creationId xmlns:a16="http://schemas.microsoft.com/office/drawing/2014/main" id="{4E405CE6-0C0B-403E-A477-ADCA92E38D82}"/>
              </a:ext>
            </a:extLst>
          </p:cNvPr>
          <p:cNvCxnSpPr>
            <a:cxnSpLocks/>
          </p:cNvCxnSpPr>
          <p:nvPr/>
        </p:nvCxnSpPr>
        <p:spPr>
          <a:xfrm flipH="1" flipV="1">
            <a:off x="6789026" y="4924425"/>
            <a:ext cx="646892" cy="4266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F32F37B-F212-451C-8138-A23D13F710B7}"/>
              </a:ext>
            </a:extLst>
          </p:cNvPr>
          <p:cNvSpPr txBox="1"/>
          <p:nvPr/>
        </p:nvSpPr>
        <p:spPr>
          <a:xfrm>
            <a:off x="4155567" y="4877276"/>
            <a:ext cx="590549" cy="584775"/>
          </a:xfrm>
          <a:prstGeom prst="rect">
            <a:avLst/>
          </a:prstGeom>
          <a:noFill/>
        </p:spPr>
        <p:txBody>
          <a:bodyPr wrap="square" rtlCol="0">
            <a:spAutoFit/>
          </a:bodyPr>
          <a:lstStyle/>
          <a:p>
            <a:r>
              <a:rPr lang="es-CL" sz="3200" b="1" dirty="0"/>
              <a:t>.</a:t>
            </a:r>
            <a:r>
              <a:rPr lang="es-CL" dirty="0"/>
              <a:t>P</a:t>
            </a:r>
          </a:p>
        </p:txBody>
      </p:sp>
      <p:sp>
        <p:nvSpPr>
          <p:cNvPr id="17" name="Marcador de contenido 4">
            <a:extLst>
              <a:ext uri="{FF2B5EF4-FFF2-40B4-BE49-F238E27FC236}">
                <a16:creationId xmlns:a16="http://schemas.microsoft.com/office/drawing/2014/main" id="{7D8A3E04-1D6B-4D50-9175-CF610DDB83BB}"/>
              </a:ext>
            </a:extLst>
          </p:cNvPr>
          <p:cNvSpPr>
            <a:spLocks noGrp="1"/>
          </p:cNvSpPr>
          <p:nvPr>
            <p:ph idx="1"/>
          </p:nvPr>
        </p:nvSpPr>
        <p:spPr>
          <a:xfrm>
            <a:off x="363382" y="1482050"/>
            <a:ext cx="11291570" cy="1233089"/>
          </a:xfrm>
        </p:spPr>
        <p:txBody>
          <a:bodyPr>
            <a:normAutofit fontScale="85000" lnSpcReduction="20000"/>
          </a:bodyPr>
          <a:lstStyle/>
          <a:p>
            <a:r>
              <a:rPr lang="es-CL" sz="2200" dirty="0"/>
              <a:t>Sobre un punto P pueden pasar un número infinito de planos, naturalmente en cada uno de estos planos las componentes de corte y normal cambiarán. En particular existe un plano donde el vector esfuerzo solo posee una componente normal y no posee componentes de corte.</a:t>
            </a:r>
          </a:p>
          <a:p>
            <a:r>
              <a:rPr lang="es-CL" sz="2200" dirty="0"/>
              <a:t>Este vector se conoce como esfuerzo normal principal, el plano donde actúa es el plano normal principal cuya normal se conoce como dirección normal principal.</a:t>
            </a:r>
          </a:p>
          <a:p>
            <a:pPr marL="0" indent="0">
              <a:buNone/>
            </a:pPr>
            <a:endParaRPr lang="es-CL" dirty="0"/>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AFBB9E98-CBB4-4266-B78E-346C5DF0C313}"/>
                  </a:ext>
                </a:extLst>
              </p:cNvPr>
              <p:cNvSpPr txBox="1"/>
              <p:nvPr/>
            </p:nvSpPr>
            <p:spPr>
              <a:xfrm>
                <a:off x="6789026" y="4904205"/>
                <a:ext cx="122512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sz="1800" i="1" smtClean="0">
                              <a:latin typeface="Cambria Math" panose="02040503050406030204" pitchFamily="18" charset="0"/>
                            </a:rPr>
                          </m:ctrlPr>
                        </m:sSubPr>
                        <m:e>
                          <m:r>
                            <a:rPr lang="es-CL" sz="1800" b="0" i="1" smtClean="0">
                              <a:latin typeface="Cambria Math" panose="02040503050406030204" pitchFamily="18" charset="0"/>
                            </a:rPr>
                            <m:t>𝑛</m:t>
                          </m:r>
                        </m:e>
                        <m:sub>
                          <m:r>
                            <a:rPr lang="es-CL" sz="1800" b="0" i="1" smtClean="0">
                              <a:latin typeface="Cambria Math" panose="02040503050406030204" pitchFamily="18" charset="0"/>
                              <a:ea typeface="Cambria Math" panose="02040503050406030204" pitchFamily="18" charset="0"/>
                            </a:rPr>
                            <m:t>𝑖</m:t>
                          </m:r>
                        </m:sub>
                      </m:sSub>
                    </m:oMath>
                  </m:oMathPara>
                </a14:m>
                <a:endParaRPr lang="es-CL" dirty="0"/>
              </a:p>
            </p:txBody>
          </p:sp>
        </mc:Choice>
        <mc:Fallback xmlns="">
          <p:sp>
            <p:nvSpPr>
              <p:cNvPr id="19" name="CuadroTexto 18">
                <a:extLst>
                  <a:ext uri="{FF2B5EF4-FFF2-40B4-BE49-F238E27FC236}">
                    <a16:creationId xmlns:a16="http://schemas.microsoft.com/office/drawing/2014/main" id="{AFBB9E98-CBB4-4266-B78E-346C5DF0C313}"/>
                  </a:ext>
                </a:extLst>
              </p:cNvPr>
              <p:cNvSpPr txBox="1">
                <a:spLocks noRot="1" noChangeAspect="1" noMove="1" noResize="1" noEditPoints="1" noAdjustHandles="1" noChangeArrowheads="1" noChangeShapeType="1" noTextEdit="1"/>
              </p:cNvSpPr>
              <p:nvPr/>
            </p:nvSpPr>
            <p:spPr>
              <a:xfrm>
                <a:off x="6789026" y="4904205"/>
                <a:ext cx="1225121" cy="369332"/>
              </a:xfrm>
              <a:prstGeom prst="rect">
                <a:avLst/>
              </a:prstGeom>
              <a:blipFill>
                <a:blip r:embed="rId5"/>
                <a:stretch>
                  <a:fillRect b="-3279"/>
                </a:stretch>
              </a:blipFill>
            </p:spPr>
            <p:txBody>
              <a:bodyPr/>
              <a:lstStyle/>
              <a:p>
                <a:r>
                  <a:rPr lang="es-CL">
                    <a:noFill/>
                  </a:rPr>
                  <a:t> </a:t>
                </a:r>
              </a:p>
            </p:txBody>
          </p:sp>
        </mc:Fallback>
      </mc:AlternateContent>
    </p:spTree>
    <p:extLst>
      <p:ext uri="{BB962C8B-B14F-4D97-AF65-F5344CB8AC3E}">
        <p14:creationId xmlns:p14="http://schemas.microsoft.com/office/powerpoint/2010/main" val="29810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 0 L 0.25 0 E" pathEditMode="relative" ptsTypes="">
                                      <p:cBhvr>
                                        <p:cTn id="1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2C2509-4BC9-4D71-B452-6CDB27D74D4F}"/>
              </a:ext>
            </a:extLst>
          </p:cNvPr>
          <p:cNvSpPr>
            <a:spLocks noGrp="1"/>
          </p:cNvSpPr>
          <p:nvPr>
            <p:ph type="title"/>
          </p:nvPr>
        </p:nvSpPr>
        <p:spPr/>
        <p:txBody>
          <a:bodyPr/>
          <a:lstStyle/>
          <a:p>
            <a:r>
              <a:rPr lang="es-CL" dirty="0"/>
              <a:t>Esfuerzos Normales Principales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725CF3D-C449-41C2-A369-658B0682B1FF}"/>
                  </a:ext>
                </a:extLst>
              </p:cNvPr>
              <p:cNvSpPr>
                <a:spLocks noGrp="1"/>
              </p:cNvSpPr>
              <p:nvPr>
                <p:ph idx="1"/>
              </p:nvPr>
            </p:nvSpPr>
            <p:spPr>
              <a:xfrm>
                <a:off x="7325360" y="3648710"/>
                <a:ext cx="3749040" cy="1562100"/>
              </a:xfrm>
            </p:spPr>
            <p:txBody>
              <a:bodyPr/>
              <a:lstStyle/>
              <a:p>
                <a14:m>
                  <m:oMath xmlns:m="http://schemas.openxmlformats.org/officeDocument/2006/math">
                    <m:sSub>
                      <m:sSubPr>
                        <m:ctrlPr>
                          <a:rPr lang="es-CL" sz="3600" i="1" smtClean="0">
                            <a:latin typeface="Cambria Math" panose="02040503050406030204" pitchFamily="18" charset="0"/>
                          </a:rPr>
                        </m:ctrlPr>
                      </m:sSubPr>
                      <m:e>
                        <m:r>
                          <a:rPr lang="es-CL" sz="3600" i="1">
                            <a:latin typeface="Cambria Math" panose="02040503050406030204" pitchFamily="18" charset="0"/>
                            <a:ea typeface="Cambria Math" panose="02040503050406030204" pitchFamily="18" charset="0"/>
                          </a:rPr>
                          <m:t>𝜎</m:t>
                        </m:r>
                      </m:e>
                      <m:sub>
                        <m:r>
                          <a:rPr lang="es-CL" sz="3600" b="0" i="1" smtClean="0">
                            <a:latin typeface="Cambria Math" panose="02040503050406030204" pitchFamily="18" charset="0"/>
                          </a:rPr>
                          <m:t>1</m:t>
                        </m:r>
                      </m:sub>
                    </m:sSub>
                    <m:r>
                      <a:rPr lang="es-CL" sz="3600" i="1" smtClean="0">
                        <a:latin typeface="Cambria Math" panose="02040503050406030204" pitchFamily="18" charset="0"/>
                        <a:ea typeface="Cambria Math" panose="02040503050406030204" pitchFamily="18" charset="0"/>
                      </a:rPr>
                      <m:t>&gt;</m:t>
                    </m:r>
                    <m:sSub>
                      <m:sSubPr>
                        <m:ctrlPr>
                          <a:rPr lang="es-CL" sz="3600" i="1" smtClean="0">
                            <a:latin typeface="Cambria Math" panose="02040503050406030204" pitchFamily="18" charset="0"/>
                            <a:ea typeface="Cambria Math" panose="02040503050406030204" pitchFamily="18" charset="0"/>
                          </a:rPr>
                        </m:ctrlPr>
                      </m:sSubPr>
                      <m:e>
                        <m:r>
                          <a:rPr lang="es-CL" sz="3600" i="1" smtClean="0">
                            <a:latin typeface="Cambria Math" panose="02040503050406030204" pitchFamily="18" charset="0"/>
                            <a:ea typeface="Cambria Math" panose="02040503050406030204" pitchFamily="18" charset="0"/>
                          </a:rPr>
                          <m:t>𝜎</m:t>
                        </m:r>
                      </m:e>
                      <m:sub>
                        <m:r>
                          <a:rPr lang="es-CL" sz="3600" b="0" i="1" smtClean="0">
                            <a:latin typeface="Cambria Math" panose="02040503050406030204" pitchFamily="18" charset="0"/>
                            <a:ea typeface="Cambria Math" panose="02040503050406030204" pitchFamily="18" charset="0"/>
                          </a:rPr>
                          <m:t>2</m:t>
                        </m:r>
                      </m:sub>
                    </m:sSub>
                    <m:r>
                      <a:rPr lang="es-CL" sz="3600" i="1" smtClean="0">
                        <a:latin typeface="Cambria Math" panose="02040503050406030204" pitchFamily="18" charset="0"/>
                        <a:ea typeface="Cambria Math" panose="02040503050406030204" pitchFamily="18" charset="0"/>
                      </a:rPr>
                      <m:t>&gt;</m:t>
                    </m:r>
                    <m:sSub>
                      <m:sSubPr>
                        <m:ctrlPr>
                          <a:rPr lang="es-CL" sz="3600" i="1" smtClean="0">
                            <a:latin typeface="Cambria Math" panose="02040503050406030204" pitchFamily="18" charset="0"/>
                            <a:ea typeface="Cambria Math" panose="02040503050406030204" pitchFamily="18" charset="0"/>
                          </a:rPr>
                        </m:ctrlPr>
                      </m:sSubPr>
                      <m:e>
                        <m:r>
                          <a:rPr lang="es-CL" sz="3600" i="1" smtClean="0">
                            <a:latin typeface="Cambria Math" panose="02040503050406030204" pitchFamily="18" charset="0"/>
                            <a:ea typeface="Cambria Math" panose="02040503050406030204" pitchFamily="18" charset="0"/>
                          </a:rPr>
                          <m:t>𝜎</m:t>
                        </m:r>
                      </m:e>
                      <m:sub>
                        <m:r>
                          <a:rPr lang="es-CL" sz="3600" b="0" i="1" smtClean="0">
                            <a:latin typeface="Cambria Math" panose="02040503050406030204" pitchFamily="18" charset="0"/>
                            <a:ea typeface="Cambria Math" panose="02040503050406030204" pitchFamily="18" charset="0"/>
                          </a:rPr>
                          <m:t>3</m:t>
                        </m:r>
                      </m:sub>
                    </m:sSub>
                  </m:oMath>
                </a14:m>
                <a:endParaRPr lang="es-CL" sz="3600" dirty="0">
                  <a:ea typeface="Cambria Math" panose="02040503050406030204" pitchFamily="18" charset="0"/>
                </a:endParaRPr>
              </a:p>
              <a:p>
                <a:endParaRPr lang="es-CL" sz="3600" dirty="0"/>
              </a:p>
            </p:txBody>
          </p:sp>
        </mc:Choice>
        <mc:Fallback xmlns="">
          <p:sp>
            <p:nvSpPr>
              <p:cNvPr id="3" name="Marcador de contenido 2">
                <a:extLst>
                  <a:ext uri="{FF2B5EF4-FFF2-40B4-BE49-F238E27FC236}">
                    <a16:creationId xmlns:a16="http://schemas.microsoft.com/office/drawing/2014/main" id="{3725CF3D-C449-41C2-A369-658B0682B1FF}"/>
                  </a:ext>
                </a:extLst>
              </p:cNvPr>
              <p:cNvSpPr>
                <a:spLocks noGrp="1" noRot="1" noChangeAspect="1" noMove="1" noResize="1" noEditPoints="1" noAdjustHandles="1" noChangeArrowheads="1" noChangeShapeType="1" noTextEdit="1"/>
              </p:cNvSpPr>
              <p:nvPr>
                <p:ph idx="1"/>
              </p:nvPr>
            </p:nvSpPr>
            <p:spPr>
              <a:xfrm>
                <a:off x="7325360" y="3648710"/>
                <a:ext cx="3749040" cy="1562100"/>
              </a:xfrm>
              <a:blipFill>
                <a:blip r:embed="rId2"/>
                <a:stretch>
                  <a:fillRect/>
                </a:stretch>
              </a:blipFill>
            </p:spPr>
            <p:txBody>
              <a:bodyPr/>
              <a:lstStyle/>
              <a:p>
                <a:r>
                  <a:rPr lang="es-CL">
                    <a:noFill/>
                  </a:rPr>
                  <a:t> </a:t>
                </a:r>
              </a:p>
            </p:txBody>
          </p:sp>
        </mc:Fallback>
      </mc:AlternateContent>
      <p:pic>
        <p:nvPicPr>
          <p:cNvPr id="1026" name="Picture 2" descr="Mecapedia-Tensiones principales">
            <a:extLst>
              <a:ext uri="{FF2B5EF4-FFF2-40B4-BE49-F238E27FC236}">
                <a16:creationId xmlns:a16="http://schemas.microsoft.com/office/drawing/2014/main" id="{6531DB81-0CA2-4A54-B60B-7A09ADFB1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 y="2862580"/>
            <a:ext cx="4749165" cy="37612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1926D5B5-0FD2-4A13-8BC4-713FB1743B6A}"/>
              </a:ext>
            </a:extLst>
          </p:cNvPr>
          <p:cNvPicPr>
            <a:picLocks noChangeAspect="1"/>
          </p:cNvPicPr>
          <p:nvPr/>
        </p:nvPicPr>
        <p:blipFill rotWithShape="1">
          <a:blip r:embed="rId4"/>
          <a:srcRect l="60583" t="21185" r="22000" b="48740"/>
          <a:stretch/>
        </p:blipFill>
        <p:spPr>
          <a:xfrm>
            <a:off x="8138160" y="4429760"/>
            <a:ext cx="2123440" cy="2062480"/>
          </a:xfrm>
          <a:prstGeom prst="rect">
            <a:avLst/>
          </a:prstGeom>
        </p:spPr>
      </p:pic>
      <p:sp>
        <p:nvSpPr>
          <p:cNvPr id="6" name="Marcador de contenido 4">
            <a:extLst>
              <a:ext uri="{FF2B5EF4-FFF2-40B4-BE49-F238E27FC236}">
                <a16:creationId xmlns:a16="http://schemas.microsoft.com/office/drawing/2014/main" id="{D9B02A7B-37CA-4459-B510-AE15977B7093}"/>
              </a:ext>
            </a:extLst>
          </p:cNvPr>
          <p:cNvSpPr txBox="1">
            <a:spLocks/>
          </p:cNvSpPr>
          <p:nvPr/>
        </p:nvSpPr>
        <p:spPr>
          <a:xfrm>
            <a:off x="220980" y="2192484"/>
            <a:ext cx="11291570" cy="1911692"/>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s-CL" dirty="0"/>
              <a:t>Si tomamos tres planos perpendiculares entre si, tendremos 3 esfuerzos normales principales actuando en 3 planos normales principales dados por las direcciones normales principales.</a:t>
            </a:r>
          </a:p>
          <a:p>
            <a:pPr marL="0" indent="0">
              <a:buFont typeface="Arial" pitchFamily="34" charset="0"/>
              <a:buNone/>
            </a:pPr>
            <a:endParaRPr lang="es-CL" dirty="0"/>
          </a:p>
        </p:txBody>
      </p:sp>
    </p:spTree>
    <p:extLst>
      <p:ext uri="{BB962C8B-B14F-4D97-AF65-F5344CB8AC3E}">
        <p14:creationId xmlns:p14="http://schemas.microsoft.com/office/powerpoint/2010/main" val="4161569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D90678-5B30-40C6-B717-8F8B68BCEC53}"/>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67EF3946-0805-48C7-9331-D4AD7B942DC5}"/>
              </a:ext>
            </a:extLst>
          </p:cNvPr>
          <p:cNvSpPr>
            <a:spLocks noGrp="1"/>
          </p:cNvSpPr>
          <p:nvPr>
            <p:ph idx="1"/>
          </p:nvPr>
        </p:nvSpPr>
        <p:spPr/>
        <p:txBody>
          <a:bodyPr/>
          <a:lstStyle/>
          <a:p>
            <a:endParaRPr lang="es-CL"/>
          </a:p>
        </p:txBody>
      </p:sp>
      <p:pic>
        <p:nvPicPr>
          <p:cNvPr id="1026" name="Picture 2" descr="75 Me gusta, 0 comentarios - Gatos Cool (@gatoscooloficial) en Instagram:  &amp;quot;yo, en las clases en línea . . . #gatoscool😸… | Memes de clase, Memes  cómicos, Meme gato">
            <a:extLst>
              <a:ext uri="{FF2B5EF4-FFF2-40B4-BE49-F238E27FC236}">
                <a16:creationId xmlns:a16="http://schemas.microsoft.com/office/drawing/2014/main" id="{68C0FC05-5AE3-478E-9FB4-AC7B6A7F30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58" r="15393"/>
          <a:stretch/>
        </p:blipFill>
        <p:spPr bwMode="auto">
          <a:xfrm>
            <a:off x="4248151" y="0"/>
            <a:ext cx="3867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4053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B5F0FE65AF9CC4282254F9200F2FB20" ma:contentTypeVersion="4" ma:contentTypeDescription="Crear nuevo documento." ma:contentTypeScope="" ma:versionID="3b871e20004139072b34f408e8243244">
  <xsd:schema xmlns:xsd="http://www.w3.org/2001/XMLSchema" xmlns:xs="http://www.w3.org/2001/XMLSchema" xmlns:p="http://schemas.microsoft.com/office/2006/metadata/properties" xmlns:ns2="1f83bce6-c843-4a86-bc32-cf53c9603f6d" targetNamespace="http://schemas.microsoft.com/office/2006/metadata/properties" ma:root="true" ma:fieldsID="2452e0ce13e2832f8a03d8d3416649ed" ns2:_="">
    <xsd:import namespace="1f83bce6-c843-4a86-bc32-cf53c9603f6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83bce6-c843-4a86-bc32-cf53c9603f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EE480A-81AE-456F-81CE-82FB8A68029B}"/>
</file>

<file path=customXml/itemProps2.xml><?xml version="1.0" encoding="utf-8"?>
<ds:datastoreItem xmlns:ds="http://schemas.openxmlformats.org/officeDocument/2006/customXml" ds:itemID="{E2703337-16DA-42EC-9665-0B679CD19466}"/>
</file>

<file path=customXml/itemProps3.xml><?xml version="1.0" encoding="utf-8"?>
<ds:datastoreItem xmlns:ds="http://schemas.openxmlformats.org/officeDocument/2006/customXml" ds:itemID="{B23473E4-A091-4975-9E5B-CFFBAEA40BEA}"/>
</file>

<file path=docProps/app.xml><?xml version="1.0" encoding="utf-8"?>
<Properties xmlns="http://schemas.openxmlformats.org/officeDocument/2006/extended-properties" xmlns:vt="http://schemas.openxmlformats.org/officeDocument/2006/docPropsVTypes">
  <TotalTime>266</TotalTime>
  <Words>1534</Words>
  <Application>Microsoft Office PowerPoint</Application>
  <PresentationFormat>Panorámica</PresentationFormat>
  <Paragraphs>162</Paragraphs>
  <Slides>21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Calibri</vt:lpstr>
      <vt:lpstr>Calibri Light</vt:lpstr>
      <vt:lpstr>Cambria Math</vt:lpstr>
      <vt:lpstr>Symbol</vt:lpstr>
      <vt:lpstr>Tema de Office</vt:lpstr>
      <vt:lpstr>Práctica N°1 Mecánica de Materiales</vt:lpstr>
      <vt:lpstr>Curso de Mecánica de Materiales</vt:lpstr>
      <vt:lpstr>Esfuerzo</vt:lpstr>
      <vt:lpstr>Esfuerzo</vt:lpstr>
      <vt:lpstr>Presentación de PowerPoint</vt:lpstr>
      <vt:lpstr>Estado general de esfuerzo</vt:lpstr>
      <vt:lpstr>Direcciones y planos principales</vt:lpstr>
      <vt:lpstr>Esfuerzos Normales Principales</vt:lpstr>
      <vt:lpstr>Presentación de PowerPoint</vt:lpstr>
      <vt:lpstr>Ejercicio 1</vt:lpstr>
      <vt:lpstr>Solución</vt:lpstr>
      <vt:lpstr>Presentación de PowerPoint</vt:lpstr>
      <vt:lpstr>Presentación de PowerPoint</vt:lpstr>
      <vt:lpstr>Presentación de PowerPoint</vt:lpstr>
      <vt:lpstr>Presentación de PowerPoint</vt:lpstr>
      <vt:lpstr>Ejercicio 2</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N°1 Mecánica de Materiales</dc:title>
  <dc:creator>yasmin alejandra maril millan</dc:creator>
  <cp:lastModifiedBy>yasmin alejandra maril millan</cp:lastModifiedBy>
  <cp:revision>24</cp:revision>
  <dcterms:created xsi:type="dcterms:W3CDTF">2021-09-01T15:28:45Z</dcterms:created>
  <dcterms:modified xsi:type="dcterms:W3CDTF">2021-09-03T22:56:51Z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0x0101000B5F0FE65AF9CC4282254F9200F2FB20</vt:lpwstr>
  </property>
</Properties>
</file>